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  <p:sldMasterId id="2147483651" r:id="rId2"/>
  </p:sldMasterIdLst>
  <p:notesMasterIdLst>
    <p:notesMasterId r:id="rId82"/>
  </p:notesMasterIdLst>
  <p:handoutMasterIdLst>
    <p:handoutMasterId r:id="rId83"/>
  </p:handoutMasterIdLst>
  <p:sldIdLst>
    <p:sldId id="449" r:id="rId3"/>
    <p:sldId id="423" r:id="rId4"/>
    <p:sldId id="264" r:id="rId5"/>
    <p:sldId id="321" r:id="rId6"/>
    <p:sldId id="284" r:id="rId7"/>
    <p:sldId id="479" r:id="rId8"/>
    <p:sldId id="476" r:id="rId9"/>
    <p:sldId id="381" r:id="rId10"/>
    <p:sldId id="274" r:id="rId11"/>
    <p:sldId id="302" r:id="rId12"/>
    <p:sldId id="334" r:id="rId13"/>
    <p:sldId id="394" r:id="rId14"/>
    <p:sldId id="382" r:id="rId15"/>
    <p:sldId id="478" r:id="rId16"/>
    <p:sldId id="436" r:id="rId17"/>
    <p:sldId id="424" r:id="rId18"/>
    <p:sldId id="326" r:id="rId19"/>
    <p:sldId id="413" r:id="rId20"/>
    <p:sldId id="327" r:id="rId21"/>
    <p:sldId id="329" r:id="rId22"/>
    <p:sldId id="330" r:id="rId23"/>
    <p:sldId id="331" r:id="rId24"/>
    <p:sldId id="417" r:id="rId25"/>
    <p:sldId id="425" r:id="rId26"/>
    <p:sldId id="426" r:id="rId27"/>
    <p:sldId id="480" r:id="rId28"/>
    <p:sldId id="416" r:id="rId29"/>
    <p:sldId id="268" r:id="rId30"/>
    <p:sldId id="418" r:id="rId31"/>
    <p:sldId id="419" r:id="rId32"/>
    <p:sldId id="420" r:id="rId33"/>
    <p:sldId id="323" r:id="rId34"/>
    <p:sldId id="338" r:id="rId35"/>
    <p:sldId id="342" r:id="rId36"/>
    <p:sldId id="399" r:id="rId37"/>
    <p:sldId id="400" r:id="rId38"/>
    <p:sldId id="401" r:id="rId39"/>
    <p:sldId id="404" r:id="rId40"/>
    <p:sldId id="402" r:id="rId41"/>
    <p:sldId id="403" r:id="rId42"/>
    <p:sldId id="421" r:id="rId43"/>
    <p:sldId id="422" r:id="rId44"/>
    <p:sldId id="411" r:id="rId45"/>
    <p:sldId id="372" r:id="rId46"/>
    <p:sldId id="364" r:id="rId47"/>
    <p:sldId id="371" r:id="rId48"/>
    <p:sldId id="365" r:id="rId49"/>
    <p:sldId id="407" r:id="rId50"/>
    <p:sldId id="397" r:id="rId51"/>
    <p:sldId id="275" r:id="rId52"/>
    <p:sldId id="378" r:id="rId53"/>
    <p:sldId id="388" r:id="rId54"/>
    <p:sldId id="392" r:id="rId55"/>
    <p:sldId id="269" r:id="rId56"/>
    <p:sldId id="354" r:id="rId57"/>
    <p:sldId id="361" r:id="rId58"/>
    <p:sldId id="362" r:id="rId59"/>
    <p:sldId id="387" r:id="rId60"/>
    <p:sldId id="363" r:id="rId61"/>
    <p:sldId id="351" r:id="rId62"/>
    <p:sldId id="465" r:id="rId63"/>
    <p:sldId id="466" r:id="rId64"/>
    <p:sldId id="467" r:id="rId65"/>
    <p:sldId id="468" r:id="rId66"/>
    <p:sldId id="469" r:id="rId67"/>
    <p:sldId id="472" r:id="rId68"/>
    <p:sldId id="470" r:id="rId69"/>
    <p:sldId id="475" r:id="rId70"/>
    <p:sldId id="474" r:id="rId71"/>
    <p:sldId id="352" r:id="rId72"/>
    <p:sldId id="448" r:id="rId73"/>
    <p:sldId id="367" r:id="rId74"/>
    <p:sldId id="348" r:id="rId75"/>
    <p:sldId id="345" r:id="rId76"/>
    <p:sldId id="346" r:id="rId77"/>
    <p:sldId id="368" r:id="rId78"/>
    <p:sldId id="376" r:id="rId79"/>
    <p:sldId id="477" r:id="rId80"/>
    <p:sldId id="369" r:id="rId81"/>
  </p:sldIdLst>
  <p:sldSz cx="24384000" cy="13716000"/>
  <p:notesSz cx="9926638" cy="679767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5pPr>
    <a:lvl6pPr marL="22860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6pPr>
    <a:lvl7pPr marL="27432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7pPr>
    <a:lvl8pPr marL="32004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8pPr>
    <a:lvl9pPr marL="36576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0C76"/>
    <a:srgbClr val="FF3399"/>
    <a:srgbClr val="FF99FF"/>
    <a:srgbClr val="5E50A1"/>
    <a:srgbClr val="DDDDDD"/>
    <a:srgbClr val="FADFFD"/>
    <a:srgbClr val="00B7B7"/>
    <a:srgbClr val="4829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50" autoAdjust="0"/>
    <p:restoredTop sz="62841" autoAdjust="0"/>
  </p:normalViewPr>
  <p:slideViewPr>
    <p:cSldViewPr>
      <p:cViewPr varScale="1">
        <p:scale>
          <a:sx n="36" d="100"/>
          <a:sy n="36" d="100"/>
        </p:scale>
        <p:origin x="-1368" y="-84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104286"/>
    </p:cViewPr>
  </p:sorterViewPr>
  <p:notesViewPr>
    <p:cSldViewPr>
      <p:cViewPr varScale="1">
        <p:scale>
          <a:sx n="72" d="100"/>
          <a:sy n="72" d="100"/>
        </p:scale>
        <p:origin x="-1842" y="-102"/>
      </p:cViewPr>
      <p:guideLst>
        <p:guide orient="horz" pos="2141"/>
        <p:guide pos="3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5621697" y="1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7CF7C-A3E5-4E71-952D-9B57655E705F}" type="datetimeFigureOut">
              <a:rPr lang="it-IT" smtClean="0"/>
              <a:t>10/10/16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6456325"/>
            <a:ext cx="4302625" cy="3402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5621697" y="6456325"/>
            <a:ext cx="4302625" cy="3402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5AB58-1F97-4F87-BABF-243D06CD4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5124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5622800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08EFC-795C-4235-BDCE-41F740A39ACB}" type="datetimeFigureOut">
              <a:rPr lang="it-IT" smtClean="0"/>
              <a:t>10/10/16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2" y="6456611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0E428-D64A-4531-B5D1-9866DFCF170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486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docker-hub/builds/" TargetMode="External"/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1627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 smtClean="0"/>
              <a:t>[INTRODUCTION</a:t>
            </a:r>
            <a:r>
              <a:rPr lang="it-IT" sz="1200" baseline="0" dirty="0" smtClean="0"/>
              <a:t> AT THIS PHASE]</a:t>
            </a:r>
          </a:p>
          <a:p>
            <a:r>
              <a:rPr lang="it-IT" sz="1200" baseline="0" dirty="0" smtClean="0"/>
              <a:t>Once </a:t>
            </a:r>
            <a:r>
              <a:rPr lang="it-IT" sz="1200" baseline="0" dirty="0" err="1" smtClean="0"/>
              <a:t>defined</a:t>
            </a:r>
            <a:r>
              <a:rPr lang="it-IT" sz="1200" baseline="0" dirty="0" smtClean="0"/>
              <a:t> the design </a:t>
            </a:r>
            <a:r>
              <a:rPr lang="it-IT" sz="1200" baseline="0" dirty="0" err="1" smtClean="0"/>
              <a:t>patterns</a:t>
            </a:r>
            <a:r>
              <a:rPr lang="it-IT" sz="1200" baseline="0" dirty="0" smtClean="0"/>
              <a:t> and the </a:t>
            </a:r>
            <a:r>
              <a:rPr lang="it-IT" sz="1200" baseline="0" dirty="0" err="1" smtClean="0"/>
              <a:t>tecnologies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we</a:t>
            </a:r>
            <a:r>
              <a:rPr lang="it-IT" sz="1200" baseline="0" dirty="0" smtClean="0"/>
              <a:t> are </a:t>
            </a:r>
            <a:r>
              <a:rPr lang="it-IT" sz="1200" baseline="0" dirty="0" err="1" smtClean="0"/>
              <a:t>now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capable</a:t>
            </a:r>
            <a:r>
              <a:rPr lang="it-IT" sz="1200" baseline="0" dirty="0" smtClean="0"/>
              <a:t> (ready) to start the </a:t>
            </a:r>
            <a:r>
              <a:rPr lang="it-IT" sz="1200" baseline="0" dirty="0" err="1" smtClean="0"/>
              <a:t>microservice’s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development</a:t>
            </a:r>
            <a:r>
              <a:rPr lang="it-IT" sz="1200" baseline="0" dirty="0" smtClean="0"/>
              <a:t> </a:t>
            </a:r>
          </a:p>
          <a:p>
            <a:r>
              <a:rPr lang="it-IT" sz="1200" strike="sngStrike" baseline="0" dirty="0" smtClean="0"/>
              <a:t>In </a:t>
            </a:r>
            <a:r>
              <a:rPr lang="it-IT" sz="1200" strike="sngStrike" baseline="0" dirty="0" err="1" smtClean="0"/>
              <a:t>this</a:t>
            </a:r>
            <a:r>
              <a:rPr lang="it-IT" sz="1200" strike="sngStrike" baseline="0" dirty="0" smtClean="0"/>
              <a:t> </a:t>
            </a:r>
            <a:r>
              <a:rPr lang="it-IT" sz="1200" strike="sngStrike" baseline="0" dirty="0" err="1" smtClean="0"/>
              <a:t>phase</a:t>
            </a:r>
            <a:r>
              <a:rPr lang="it-IT" sz="1200" strike="sngStrike" baseline="0" dirty="0" smtClean="0"/>
              <a:t> I </a:t>
            </a:r>
            <a:r>
              <a:rPr lang="it-IT" sz="1200" strike="sngStrike" baseline="0" dirty="0" err="1" smtClean="0"/>
              <a:t>will</a:t>
            </a:r>
            <a:r>
              <a:rPr lang="it-IT" sz="1200" strike="sngStrike" baseline="0" dirty="0" smtClean="0"/>
              <a:t> </a:t>
            </a:r>
            <a:r>
              <a:rPr lang="it-IT" sz="1200" strike="sngStrike" baseline="0" dirty="0" err="1" smtClean="0"/>
              <a:t>highlight</a:t>
            </a:r>
            <a:r>
              <a:rPr lang="it-IT" sz="1200" strike="sngStrike" baseline="0" dirty="0" smtClean="0"/>
              <a:t> some </a:t>
            </a:r>
            <a:r>
              <a:rPr lang="it-IT" sz="1200" strike="sngStrike" baseline="0" dirty="0" err="1" smtClean="0"/>
              <a:t>implementation</a:t>
            </a:r>
            <a:r>
              <a:rPr lang="it-IT" sz="1200" strike="sngStrike" baseline="0" dirty="0" smtClean="0"/>
              <a:t> and configuration </a:t>
            </a:r>
            <a:r>
              <a:rPr lang="it-IT" sz="1200" strike="sngStrike" baseline="0" dirty="0" err="1" smtClean="0"/>
              <a:t>details</a:t>
            </a:r>
            <a:r>
              <a:rPr lang="it-IT" sz="1200" strike="sngStrike" baseline="0" dirty="0" smtClean="0"/>
              <a:t> </a:t>
            </a:r>
            <a:r>
              <a:rPr lang="it-IT" sz="1200" strike="sngStrike" baseline="0" dirty="0" err="1" smtClean="0"/>
              <a:t>related</a:t>
            </a:r>
            <a:r>
              <a:rPr lang="it-IT" sz="1200" strike="sngStrike" baseline="0" dirty="0" smtClean="0"/>
              <a:t> to the </a:t>
            </a:r>
            <a:r>
              <a:rPr lang="it-IT" sz="1200" strike="sngStrike" baseline="0" dirty="0" err="1" smtClean="0"/>
              <a:t>tecnologies</a:t>
            </a:r>
            <a:r>
              <a:rPr lang="it-IT" sz="1200" strike="sngStrike" baseline="0" dirty="0" smtClean="0"/>
              <a:t> </a:t>
            </a:r>
            <a:r>
              <a:rPr lang="it-IT" sz="1200" strike="sngStrike" baseline="0" dirty="0" err="1" smtClean="0"/>
              <a:t>choosed</a:t>
            </a:r>
            <a:r>
              <a:rPr lang="it-IT" sz="1200" strike="sngStrike" baseline="0" dirty="0" smtClean="0"/>
              <a:t> </a:t>
            </a:r>
          </a:p>
          <a:p>
            <a:r>
              <a:rPr lang="it-IT" sz="1200" strike="sngStrike" baseline="0" dirty="0" smtClean="0"/>
              <a:t>With the focus on database per service pattern  </a:t>
            </a:r>
          </a:p>
          <a:p>
            <a:endParaRPr lang="it-IT" sz="1200" dirty="0" smtClean="0"/>
          </a:p>
          <a:p>
            <a:endParaRPr lang="it-IT" sz="1200" dirty="0" smtClean="0"/>
          </a:p>
          <a:p>
            <a:r>
              <a:rPr lang="it-IT" sz="1200" dirty="0" err="1" smtClean="0"/>
              <a:t>This</a:t>
            </a:r>
            <a:r>
              <a:rPr lang="it-IT" sz="1200" dirty="0" smtClean="0"/>
              <a:t> </a:t>
            </a:r>
            <a:r>
              <a:rPr lang="it-IT" sz="1200" dirty="0" err="1" smtClean="0"/>
              <a:t>is</a:t>
            </a:r>
            <a:r>
              <a:rPr lang="it-IT" sz="1200" dirty="0" smtClean="0"/>
              <a:t> the </a:t>
            </a:r>
            <a:r>
              <a:rPr lang="it-IT" sz="1200" dirty="0" err="1" smtClean="0"/>
              <a:t>technical</a:t>
            </a:r>
            <a:r>
              <a:rPr lang="it-IT" sz="1200" dirty="0" smtClean="0"/>
              <a:t> layout</a:t>
            </a:r>
            <a:r>
              <a:rPr lang="it-IT" sz="1200" baseline="0" dirty="0" smtClean="0"/>
              <a:t> of the service </a:t>
            </a:r>
            <a:r>
              <a:rPr lang="it-IT" sz="1200" baseline="0" dirty="0" err="1" smtClean="0"/>
              <a:t>that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have</a:t>
            </a:r>
            <a:r>
              <a:rPr lang="it-IT" sz="1200" baseline="0" dirty="0" smtClean="0"/>
              <a:t> in </a:t>
            </a:r>
            <a:r>
              <a:rPr lang="it-IT" sz="1200" baseline="0" dirty="0" err="1" smtClean="0"/>
              <a:t>charge</a:t>
            </a:r>
            <a:r>
              <a:rPr lang="it-IT" sz="1200" baseline="0" dirty="0" smtClean="0"/>
              <a:t> the </a:t>
            </a:r>
            <a:r>
              <a:rPr lang="it-IT" sz="1200" baseline="0" dirty="0" err="1" smtClean="0"/>
              <a:t>the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batteries</a:t>
            </a:r>
            <a:r>
              <a:rPr lang="it-IT" sz="1200" baseline="0" dirty="0" smtClean="0"/>
              <a:t> booking information </a:t>
            </a:r>
            <a:r>
              <a:rPr lang="it-IT" sz="1200" baseline="0" dirty="0" err="1" smtClean="0"/>
              <a:t>functions</a:t>
            </a:r>
            <a:r>
              <a:rPr lang="it-IT" sz="1200" baseline="0" dirty="0" smtClean="0"/>
              <a:t>. </a:t>
            </a:r>
          </a:p>
          <a:p>
            <a:r>
              <a:rPr lang="it-IT" sz="1200" dirty="0" smtClean="0"/>
              <a:t>I </a:t>
            </a:r>
            <a:r>
              <a:rPr lang="it-IT" sz="1200" dirty="0" err="1" smtClean="0"/>
              <a:t>will</a:t>
            </a:r>
            <a:r>
              <a:rPr lang="it-IT" sz="1200" dirty="0" smtClean="0"/>
              <a:t> focus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development highlights of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 database per service architecture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the implementation of </a:t>
            </a:r>
            <a:r>
              <a:rPr lang="en-US" sz="1200" b="0" i="0" u="non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API 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 </a:t>
            </a:r>
          </a:p>
          <a:p>
            <a:endParaRPr lang="it-IT" sz="1200" dirty="0" smtClean="0"/>
          </a:p>
          <a:p>
            <a:r>
              <a:rPr lang="it-IT" sz="1200" dirty="0" smtClean="0"/>
              <a:t>The blue </a:t>
            </a:r>
            <a:r>
              <a:rPr lang="it-IT" sz="1200" dirty="0" err="1" smtClean="0"/>
              <a:t>shape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represents</a:t>
            </a:r>
            <a:r>
              <a:rPr lang="it-IT" sz="1200" baseline="0" dirty="0" smtClean="0"/>
              <a:t> the core </a:t>
            </a:r>
            <a:r>
              <a:rPr lang="it-IT" sz="1200" baseline="0" dirty="0" err="1" smtClean="0"/>
              <a:t>functionality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that</a:t>
            </a:r>
            <a:r>
              <a:rPr lang="it-IT" sz="1200" baseline="0" dirty="0" smtClean="0"/>
              <a:t> are </a:t>
            </a:r>
            <a:r>
              <a:rPr lang="it-IT" sz="1200" baseline="0" dirty="0" err="1" smtClean="0"/>
              <a:t>exposed</a:t>
            </a:r>
            <a:r>
              <a:rPr lang="it-IT" sz="1200" baseline="0" dirty="0" smtClean="0"/>
              <a:t> by REST API on the HTTP </a:t>
            </a:r>
            <a:r>
              <a:rPr lang="it-IT" sz="1200" baseline="0" dirty="0" err="1" smtClean="0"/>
              <a:t>protocol</a:t>
            </a:r>
            <a:r>
              <a:rPr lang="it-IT" sz="1200" baseline="0" dirty="0" smtClean="0"/>
              <a:t>.</a:t>
            </a:r>
          </a:p>
          <a:p>
            <a:r>
              <a:rPr lang="it-IT" sz="1200" baseline="0" dirty="0" smtClean="0"/>
              <a:t>The </a:t>
            </a:r>
            <a:r>
              <a:rPr lang="it-IT" sz="1200" baseline="0" dirty="0" err="1" smtClean="0"/>
              <a:t>instance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listen</a:t>
            </a:r>
            <a:r>
              <a:rPr lang="it-IT" sz="1200" baseline="0" dirty="0" smtClean="0"/>
              <a:t> to the REST </a:t>
            </a:r>
            <a:r>
              <a:rPr lang="it-IT" sz="1200" baseline="0" dirty="0" err="1" smtClean="0"/>
              <a:t>requests</a:t>
            </a:r>
            <a:r>
              <a:rPr lang="it-IT" sz="1200" baseline="0" dirty="0" smtClean="0"/>
              <a:t> on the 7111 </a:t>
            </a:r>
            <a:r>
              <a:rPr lang="it-IT" sz="1200" baseline="0" dirty="0" err="1" smtClean="0"/>
              <a:t>port</a:t>
            </a:r>
            <a:r>
              <a:rPr lang="it-IT" sz="1200" baseline="0" dirty="0" smtClean="0"/>
              <a:t>.</a:t>
            </a:r>
          </a:p>
          <a:p>
            <a:r>
              <a:rPr lang="it-IT" sz="1200" baseline="0" dirty="0" smtClean="0"/>
              <a:t>For the </a:t>
            </a:r>
            <a:r>
              <a:rPr lang="it-IT" sz="1200" baseline="0" dirty="0" err="1" smtClean="0"/>
              <a:t>datastore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it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showed</a:t>
            </a:r>
            <a:r>
              <a:rPr lang="it-IT" sz="1200" baseline="0" dirty="0" smtClean="0"/>
              <a:t> the </a:t>
            </a:r>
            <a:r>
              <a:rPr lang="it-IT" sz="1200" baseline="0" dirty="0" err="1" smtClean="0"/>
              <a:t>invariant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implementation</a:t>
            </a:r>
            <a:r>
              <a:rPr lang="it-IT" sz="1200" baseline="0" dirty="0" smtClean="0"/>
              <a:t> of an H2 </a:t>
            </a:r>
            <a:r>
              <a:rPr lang="it-IT" sz="1200" baseline="0" dirty="0" err="1" smtClean="0"/>
              <a:t>embedded</a:t>
            </a:r>
            <a:r>
              <a:rPr lang="it-IT" sz="1200" baseline="0" dirty="0" smtClean="0"/>
              <a:t> and in </a:t>
            </a:r>
            <a:r>
              <a:rPr lang="it-IT" sz="1200" baseline="0" dirty="0" err="1" smtClean="0"/>
              <a:t>memory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instance</a:t>
            </a:r>
            <a:r>
              <a:rPr lang="it-IT" sz="1200" baseline="0" dirty="0" smtClean="0"/>
              <a:t> and of a standard </a:t>
            </a:r>
            <a:r>
              <a:rPr lang="it-IT" sz="1200" baseline="0" dirty="0" err="1" smtClean="0"/>
              <a:t>MySql</a:t>
            </a:r>
            <a:r>
              <a:rPr lang="it-IT" sz="1200" baseline="0" dirty="0" smtClean="0"/>
              <a:t> server </a:t>
            </a:r>
            <a:r>
              <a:rPr lang="it-IT" sz="1200" baseline="0" dirty="0" err="1" smtClean="0"/>
              <a:t>instance</a:t>
            </a:r>
            <a:r>
              <a:rPr lang="it-IT" sz="1200" baseline="0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smtClean="0"/>
              <a:t>H2 in </a:t>
            </a:r>
            <a:r>
              <a:rPr lang="it-IT" sz="1200" dirty="0" err="1" smtClean="0"/>
              <a:t>memory</a:t>
            </a:r>
            <a:r>
              <a:rPr lang="it-IT" sz="1200" dirty="0" smtClean="0"/>
              <a:t>(performance / fast </a:t>
            </a:r>
            <a:r>
              <a:rPr lang="it-IT" sz="1200" dirty="0" err="1" smtClean="0"/>
              <a:t>unit</a:t>
            </a:r>
            <a:r>
              <a:rPr lang="it-IT" sz="1200" dirty="0" smtClean="0"/>
              <a:t> test </a:t>
            </a:r>
            <a:r>
              <a:rPr lang="it-IT" sz="1200" dirty="0" err="1" smtClean="0"/>
              <a:t>execution</a:t>
            </a:r>
            <a:r>
              <a:rPr lang="it-IT" sz="1200" dirty="0" smtClean="0"/>
              <a:t>/ </a:t>
            </a:r>
            <a:r>
              <a:rPr lang="it-IT" sz="1200" dirty="0" err="1" smtClean="0"/>
              <a:t>enforcement</a:t>
            </a:r>
            <a:r>
              <a:rPr lang="it-IT" sz="1200" dirty="0" smtClean="0"/>
              <a:t> of the database per service pattern</a:t>
            </a:r>
            <a:endParaRPr lang="it-IT" dirty="0" smtClean="0"/>
          </a:p>
          <a:p>
            <a:endParaRPr lang="it-IT" sz="1200" baseline="0" dirty="0" smtClean="0"/>
          </a:p>
          <a:p>
            <a:endParaRPr lang="it-IT" sz="1200" baseline="0" dirty="0" smtClean="0"/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it-IT" sz="1200" baseline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01877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 err="1" smtClean="0"/>
              <a:t>These</a:t>
            </a:r>
            <a:r>
              <a:rPr lang="it-IT" sz="1200" dirty="0" smtClean="0"/>
              <a:t> are the </a:t>
            </a:r>
            <a:r>
              <a:rPr lang="it-IT" sz="1200" dirty="0" err="1" smtClean="0"/>
              <a:t>dependencies</a:t>
            </a:r>
            <a:r>
              <a:rPr lang="it-IT" sz="1200" dirty="0" smtClean="0"/>
              <a:t> </a:t>
            </a:r>
            <a:r>
              <a:rPr lang="it-IT" sz="1200" dirty="0" err="1" smtClean="0"/>
              <a:t>declared</a:t>
            </a:r>
            <a:r>
              <a:rPr lang="it-IT" sz="1200" dirty="0" smtClean="0"/>
              <a:t> inside the </a:t>
            </a:r>
            <a:r>
              <a:rPr lang="it-IT" sz="1200" dirty="0" err="1" smtClean="0"/>
              <a:t>maven</a:t>
            </a:r>
            <a:r>
              <a:rPr lang="it-IT" sz="1200" dirty="0" smtClean="0"/>
              <a:t> </a:t>
            </a:r>
            <a:r>
              <a:rPr lang="it-IT" sz="1200" dirty="0" err="1" smtClean="0"/>
              <a:t>descriptor</a:t>
            </a:r>
            <a:endParaRPr lang="it-IT" sz="1200" dirty="0" smtClean="0"/>
          </a:p>
          <a:p>
            <a:endParaRPr lang="it-IT" sz="1200" dirty="0" smtClean="0"/>
          </a:p>
          <a:p>
            <a:r>
              <a:rPr lang="it-IT" sz="1200" dirty="0" err="1" smtClean="0"/>
              <a:t>Flyway</a:t>
            </a:r>
            <a:r>
              <a:rPr lang="it-IT" sz="1200" dirty="0" smtClean="0"/>
              <a:t> a database </a:t>
            </a:r>
            <a:r>
              <a:rPr lang="it-IT" sz="1200" dirty="0" err="1" smtClean="0"/>
              <a:t>migration</a:t>
            </a:r>
            <a:r>
              <a:rPr lang="it-IT" sz="1200" dirty="0" smtClean="0"/>
              <a:t> </a:t>
            </a:r>
            <a:r>
              <a:rPr lang="it-IT" sz="1200" dirty="0" err="1" smtClean="0"/>
              <a:t>tool</a:t>
            </a:r>
            <a:endParaRPr lang="it-IT" sz="1200" dirty="0" smtClean="0"/>
          </a:p>
          <a:p>
            <a:r>
              <a:rPr lang="it-IT" sz="1200" dirty="0" smtClean="0"/>
              <a:t>Java </a:t>
            </a:r>
            <a:r>
              <a:rPr lang="it-IT" sz="1200" dirty="0" err="1" smtClean="0"/>
              <a:t>connector</a:t>
            </a:r>
            <a:r>
              <a:rPr lang="it-IT" sz="1200" dirty="0" smtClean="0"/>
              <a:t> for </a:t>
            </a:r>
            <a:r>
              <a:rPr lang="it-IT" sz="1200" dirty="0" err="1" smtClean="0"/>
              <a:t>MySQL</a:t>
            </a:r>
            <a:endParaRPr lang="it-IT" sz="1200" dirty="0" smtClean="0"/>
          </a:p>
          <a:p>
            <a:r>
              <a:rPr lang="it-IT" sz="1200" dirty="0" smtClean="0"/>
              <a:t>Starter </a:t>
            </a:r>
            <a:r>
              <a:rPr lang="it-IT" sz="1200" strike="noStrike" dirty="0" smtClean="0"/>
              <a:t>Spring </a:t>
            </a:r>
            <a:r>
              <a:rPr lang="it-IT" sz="1200" strike="noStrike" dirty="0" err="1" smtClean="0"/>
              <a:t>Boot</a:t>
            </a:r>
            <a:r>
              <a:rPr lang="it-IT" sz="1200" strike="noStrike" dirty="0" smtClean="0"/>
              <a:t>  </a:t>
            </a:r>
            <a:r>
              <a:rPr lang="it-IT" sz="1200" dirty="0" smtClean="0"/>
              <a:t>web  </a:t>
            </a:r>
            <a:r>
              <a:rPr lang="it-IT" sz="1200" dirty="0" err="1" smtClean="0"/>
              <a:t>capabilities</a:t>
            </a:r>
            <a:r>
              <a:rPr lang="it-IT" sz="1200" dirty="0" smtClean="0"/>
              <a:t> for web </a:t>
            </a:r>
            <a:r>
              <a:rPr lang="it-IT" sz="1200" dirty="0" err="1" smtClean="0"/>
              <a:t>application</a:t>
            </a:r>
            <a:endParaRPr lang="it-IT" sz="1200" dirty="0" smtClean="0"/>
          </a:p>
          <a:p>
            <a:r>
              <a:rPr lang="it-IT" sz="1200" strike="noStrike" dirty="0" smtClean="0"/>
              <a:t>Spring </a:t>
            </a:r>
            <a:r>
              <a:rPr lang="it-IT" sz="1200" strike="noStrike" dirty="0" err="1" smtClean="0"/>
              <a:t>Boot</a:t>
            </a:r>
            <a:r>
              <a:rPr lang="it-IT" sz="1200" strike="noStrike" dirty="0" smtClean="0"/>
              <a:t> </a:t>
            </a:r>
            <a:r>
              <a:rPr lang="it-IT" sz="1200" dirty="0" smtClean="0"/>
              <a:t>Data </a:t>
            </a:r>
            <a:r>
              <a:rPr lang="it-IT" sz="1200" dirty="0" err="1" smtClean="0"/>
              <a:t>rest</a:t>
            </a:r>
            <a:r>
              <a:rPr lang="it-IT" sz="1200" dirty="0" smtClean="0"/>
              <a:t> </a:t>
            </a:r>
            <a:r>
              <a:rPr lang="it-IT" sz="1200" dirty="0" err="1" smtClean="0"/>
              <a:t>capabilities</a:t>
            </a:r>
            <a:r>
              <a:rPr lang="it-IT" sz="1200" dirty="0" smtClean="0"/>
              <a:t> for </a:t>
            </a:r>
            <a:r>
              <a:rPr lang="it-IT" sz="1200" dirty="0" err="1" smtClean="0"/>
              <a:t>rest</a:t>
            </a:r>
            <a:r>
              <a:rPr lang="it-IT" sz="1200" dirty="0" smtClean="0"/>
              <a:t> </a:t>
            </a:r>
            <a:r>
              <a:rPr lang="en-US" sz="1200" dirty="0" smtClean="0"/>
              <a:t>web services developed on top of data repositories</a:t>
            </a:r>
            <a:endParaRPr lang="it-IT" sz="1200" dirty="0" smtClean="0"/>
          </a:p>
          <a:p>
            <a:r>
              <a:rPr lang="it-IT" sz="1200" dirty="0" smtClean="0"/>
              <a:t>JPA for the data management in a </a:t>
            </a:r>
            <a:r>
              <a:rPr lang="it-IT" sz="1200" dirty="0" err="1" smtClean="0"/>
              <a:t>relational</a:t>
            </a:r>
            <a:r>
              <a:rPr lang="it-IT" sz="1200" dirty="0" smtClean="0"/>
              <a:t> database</a:t>
            </a:r>
          </a:p>
          <a:p>
            <a:r>
              <a:rPr lang="it-IT" sz="1200" dirty="0" smtClean="0"/>
              <a:t>H2 database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5516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microservices package </a:t>
            </a:r>
            <a:r>
              <a:rPr lang="it-IT" baseline="0" dirty="0" err="1" smtClean="0"/>
              <a:t>details</a:t>
            </a:r>
            <a:endParaRPr lang="it-IT" baseline="0" dirty="0" smtClean="0"/>
          </a:p>
          <a:p>
            <a:r>
              <a:rPr lang="it-IT" baseline="0" dirty="0" smtClean="0"/>
              <a:t>In the root package </a:t>
            </a:r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implemented</a:t>
            </a:r>
            <a:r>
              <a:rPr lang="it-IT" baseline="0" dirty="0" smtClean="0"/>
              <a:t> the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Main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class</a:t>
            </a:r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other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packages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</a:t>
            </a:r>
          </a:p>
          <a:p>
            <a:r>
              <a:rPr lang="it-IT" baseline="0" dirty="0" smtClean="0"/>
              <a:t>	JPA </a:t>
            </a:r>
            <a:r>
              <a:rPr lang="it-IT" baseline="0" dirty="0" err="1" smtClean="0"/>
              <a:t>reposisories</a:t>
            </a:r>
            <a:r>
              <a:rPr lang="it-IT" baseline="0" dirty="0" smtClean="0"/>
              <a:t>, </a:t>
            </a:r>
          </a:p>
          <a:p>
            <a:r>
              <a:rPr lang="it-IT" baseline="0" dirty="0" smtClean="0"/>
              <a:t>	the domain </a:t>
            </a:r>
            <a:r>
              <a:rPr lang="it-IT" baseline="0" dirty="0" err="1" smtClean="0"/>
              <a:t>classes</a:t>
            </a:r>
            <a:endParaRPr lang="it-IT" baseline="0" dirty="0" smtClean="0"/>
          </a:p>
          <a:p>
            <a:r>
              <a:rPr lang="it-IT" baseline="0" dirty="0" smtClean="0"/>
              <a:t>	The web package </a:t>
            </a:r>
            <a:r>
              <a:rPr lang="it-IT" baseline="0" dirty="0" err="1" smtClean="0"/>
              <a:t>incapsulates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rest</a:t>
            </a:r>
            <a:r>
              <a:rPr lang="it-IT" baseline="0" dirty="0" smtClean="0"/>
              <a:t> API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,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the service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72961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example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rest</a:t>
            </a:r>
            <a:r>
              <a:rPr lang="it-IT" baseline="0" dirty="0" smtClean="0"/>
              <a:t> controller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.</a:t>
            </a:r>
          </a:p>
          <a:p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API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</a:t>
            </a:r>
            <a:r>
              <a:rPr lang="it-IT" baseline="0" dirty="0" err="1" smtClean="0"/>
              <a:t>this</a:t>
            </a:r>
            <a:r>
              <a:rPr lang="it-IT" baseline="0" dirty="0" smtClean="0"/>
              <a:t> service.</a:t>
            </a:r>
          </a:p>
          <a:p>
            <a:r>
              <a:rPr lang="it-IT" dirty="0" err="1" smtClean="0"/>
              <a:t>As</a:t>
            </a:r>
            <a:r>
              <a:rPr lang="it-IT" dirty="0" smtClean="0"/>
              <a:t> </a:t>
            </a:r>
            <a:r>
              <a:rPr lang="it-IT" dirty="0" err="1" smtClean="0"/>
              <a:t>shown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consumes</a:t>
            </a:r>
            <a:r>
              <a:rPr lang="it-IT" dirty="0" smtClean="0"/>
              <a:t> the data </a:t>
            </a:r>
            <a:r>
              <a:rPr lang="it-IT" dirty="0" err="1" smtClean="0"/>
              <a:t>access</a:t>
            </a:r>
            <a:r>
              <a:rPr lang="it-IT" dirty="0" smtClean="0"/>
              <a:t> </a:t>
            </a:r>
            <a:r>
              <a:rPr lang="it-IT" dirty="0" err="1" smtClean="0"/>
              <a:t>method</a:t>
            </a:r>
            <a:r>
              <a:rPr lang="it-IT" dirty="0" smtClean="0"/>
              <a:t> </a:t>
            </a:r>
            <a:r>
              <a:rPr lang="it-IT" dirty="0" err="1" smtClean="0"/>
              <a:t>provided</a:t>
            </a:r>
            <a:r>
              <a:rPr lang="it-IT" dirty="0" smtClean="0"/>
              <a:t> by the JPA </a:t>
            </a:r>
            <a:r>
              <a:rPr lang="it-IT" dirty="0" err="1" smtClean="0"/>
              <a:t>reposistories</a:t>
            </a:r>
            <a:r>
              <a:rPr lang="it-IT" dirty="0" smtClean="0"/>
              <a:t> ()SAVE And Flush JPA </a:t>
            </a:r>
            <a:r>
              <a:rPr lang="it-IT" dirty="0" err="1" smtClean="0"/>
              <a:t>method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persiste the domain</a:t>
            </a:r>
            <a:r>
              <a:rPr lang="it-IT" baseline="0" dirty="0" smtClean="0"/>
              <a:t> </a:t>
            </a:r>
            <a:r>
              <a:rPr lang="it-IT" dirty="0" err="1" smtClean="0"/>
              <a:t>class</a:t>
            </a:r>
            <a:r>
              <a:rPr lang="it-IT" dirty="0" smtClean="0"/>
              <a:t>) </a:t>
            </a:r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273863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Declarative</a:t>
            </a:r>
            <a:r>
              <a:rPr lang="it-IT" dirty="0" smtClean="0"/>
              <a:t> </a:t>
            </a:r>
            <a:r>
              <a:rPr lang="it-IT" dirty="0" err="1" smtClean="0"/>
              <a:t>approach</a:t>
            </a:r>
            <a:r>
              <a:rPr lang="it-IT" dirty="0" smtClean="0"/>
              <a:t> in </a:t>
            </a:r>
            <a:r>
              <a:rPr lang="it-IT" dirty="0" err="1" smtClean="0"/>
              <a:t>defining</a:t>
            </a:r>
            <a:r>
              <a:rPr lang="it-IT" dirty="0" smtClean="0"/>
              <a:t> the binding the database</a:t>
            </a:r>
          </a:p>
          <a:p>
            <a:r>
              <a:rPr lang="it-IT" dirty="0" smtClean="0"/>
              <a:t>With </a:t>
            </a:r>
            <a:r>
              <a:rPr lang="it-IT" dirty="0" err="1" smtClean="0"/>
              <a:t>specilized</a:t>
            </a:r>
            <a:r>
              <a:rPr lang="it-IT" dirty="0" smtClean="0"/>
              <a:t> </a:t>
            </a:r>
            <a:r>
              <a:rPr lang="it-IT" dirty="0" err="1" smtClean="0"/>
              <a:t>properties</a:t>
            </a:r>
            <a:r>
              <a:rPr lang="it-IT" dirty="0" smtClean="0"/>
              <a:t> file for H2 and </a:t>
            </a:r>
            <a:r>
              <a:rPr lang="it-IT" dirty="0" err="1" smtClean="0"/>
              <a:t>MySql</a:t>
            </a:r>
            <a:r>
              <a:rPr lang="it-IT" dirty="0" smtClean="0"/>
              <a:t> </a:t>
            </a:r>
          </a:p>
          <a:p>
            <a:r>
              <a:rPr lang="it-IT" dirty="0" err="1" smtClean="0"/>
              <a:t>Two</a:t>
            </a:r>
            <a:r>
              <a:rPr lang="it-IT" dirty="0" smtClean="0"/>
              <a:t> data source URL</a:t>
            </a:r>
          </a:p>
          <a:p>
            <a:pPr marL="0" indent="0">
              <a:buNone/>
            </a:pPr>
            <a:endParaRPr lang="it-IT" dirty="0" smtClean="0"/>
          </a:p>
          <a:p>
            <a:r>
              <a:rPr lang="it-IT" dirty="0" smtClean="0"/>
              <a:t>The </a:t>
            </a:r>
            <a:r>
              <a:rPr lang="it-IT" dirty="0" err="1" smtClean="0"/>
              <a:t>user</a:t>
            </a:r>
            <a:r>
              <a:rPr lang="it-IT" dirty="0" smtClean="0"/>
              <a:t> </a:t>
            </a:r>
            <a:r>
              <a:rPr lang="it-IT" dirty="0" err="1" smtClean="0"/>
              <a:t>granted</a:t>
            </a:r>
            <a:r>
              <a:rPr lang="it-IT" dirty="0" smtClean="0"/>
              <a:t> to </a:t>
            </a:r>
            <a:r>
              <a:rPr lang="it-IT" dirty="0" err="1" smtClean="0"/>
              <a:t>read</a:t>
            </a:r>
            <a:r>
              <a:rPr lang="it-IT" dirty="0" smtClean="0"/>
              <a:t>/</a:t>
            </a:r>
            <a:r>
              <a:rPr lang="it-IT" dirty="0" err="1" smtClean="0"/>
              <a:t>write</a:t>
            </a:r>
            <a:r>
              <a:rPr lang="it-IT" dirty="0" smtClean="0"/>
              <a:t> </a:t>
            </a:r>
          </a:p>
          <a:p>
            <a:r>
              <a:rPr lang="it-IT" dirty="0" err="1" smtClean="0"/>
              <a:t>Adopting</a:t>
            </a:r>
            <a:r>
              <a:rPr lang="it-IT" dirty="0" smtClean="0"/>
              <a:t> the «schema per service» pattern inside database per service </a:t>
            </a:r>
            <a:r>
              <a:rPr lang="it-IT" dirty="0" err="1" smtClean="0"/>
              <a:t>modality</a:t>
            </a:r>
            <a:r>
              <a:rPr lang="it-IT" dirty="0" smtClean="0"/>
              <a:t> </a:t>
            </a:r>
          </a:p>
          <a:p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baseline="0" dirty="0" smtClean="0"/>
              <a:t>For the </a:t>
            </a:r>
            <a:r>
              <a:rPr lang="it-IT" sz="1200" baseline="0" dirty="0" err="1" smtClean="0"/>
              <a:t>datastore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it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showed</a:t>
            </a:r>
            <a:r>
              <a:rPr lang="it-IT" sz="1200" baseline="0" dirty="0" smtClean="0"/>
              <a:t> the </a:t>
            </a:r>
            <a:r>
              <a:rPr lang="it-IT" sz="1200" baseline="0" dirty="0" err="1" smtClean="0"/>
              <a:t>invariant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implementation</a:t>
            </a:r>
            <a:r>
              <a:rPr lang="it-IT" sz="1200" baseline="0" dirty="0" smtClean="0"/>
              <a:t> of an H2 </a:t>
            </a:r>
            <a:r>
              <a:rPr lang="it-IT" sz="1200" baseline="0" dirty="0" err="1" smtClean="0"/>
              <a:t>embedded</a:t>
            </a:r>
            <a:r>
              <a:rPr lang="it-IT" sz="1200" baseline="0" dirty="0" smtClean="0"/>
              <a:t> and in </a:t>
            </a:r>
            <a:r>
              <a:rPr lang="it-IT" sz="1200" baseline="0" dirty="0" err="1" smtClean="0"/>
              <a:t>memory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instance</a:t>
            </a:r>
            <a:r>
              <a:rPr lang="it-IT" sz="1200" baseline="0" dirty="0" smtClean="0"/>
              <a:t> and of a standard </a:t>
            </a:r>
            <a:r>
              <a:rPr lang="it-IT" sz="1200" baseline="0" dirty="0" err="1" smtClean="0"/>
              <a:t>MySql</a:t>
            </a:r>
            <a:r>
              <a:rPr lang="it-IT" sz="1200" baseline="0" dirty="0" smtClean="0"/>
              <a:t> server </a:t>
            </a:r>
            <a:r>
              <a:rPr lang="it-IT" sz="1200" baseline="0" dirty="0" err="1" smtClean="0"/>
              <a:t>instance</a:t>
            </a:r>
            <a:r>
              <a:rPr lang="it-IT" sz="1200" baseline="0" dirty="0" smtClean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1476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baseline="0" dirty="0" smtClean="0"/>
              <a:t>start up log </a:t>
            </a:r>
            <a:r>
              <a:rPr lang="it-IT" dirty="0" err="1" smtClean="0"/>
              <a:t>fragment</a:t>
            </a:r>
            <a:r>
              <a:rPr lang="it-IT" baseline="0" dirty="0" smtClean="0"/>
              <a:t> of a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Application</a:t>
            </a:r>
          </a:p>
          <a:p>
            <a:r>
              <a:rPr lang="it-IT" baseline="0" dirty="0" err="1" smtClean="0"/>
              <a:t>Besides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informations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about</a:t>
            </a:r>
            <a:r>
              <a:rPr lang="it-IT" baseline="0" dirty="0" smtClean="0"/>
              <a:t> the web container </a:t>
            </a:r>
            <a:r>
              <a:rPr lang="it-IT" baseline="0" dirty="0" err="1" smtClean="0"/>
              <a:t>starting</a:t>
            </a:r>
            <a:r>
              <a:rPr lang="it-IT" baseline="0" dirty="0" smtClean="0"/>
              <a:t> up </a:t>
            </a:r>
          </a:p>
          <a:p>
            <a:r>
              <a:rPr lang="it-IT" baseline="0" dirty="0" err="1" smtClean="0"/>
              <a:t>There</a:t>
            </a:r>
            <a:r>
              <a:rPr lang="it-IT" baseline="0" dirty="0" smtClean="0"/>
              <a:t> are the </a:t>
            </a:r>
            <a:r>
              <a:rPr lang="it-IT" baseline="0" dirty="0" err="1" smtClean="0"/>
              <a:t>evidences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Flyway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migration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usage</a:t>
            </a:r>
            <a:r>
              <a:rPr lang="it-IT" baseline="0" dirty="0" smtClean="0"/>
              <a:t> </a:t>
            </a:r>
            <a:r>
              <a:rPr lang="it-IT" strike="sngStrike" baseline="0" dirty="0" smtClean="0"/>
              <a:t>of to the database schema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We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cann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usage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seven</a:t>
            </a:r>
            <a:r>
              <a:rPr lang="it-IT" baseline="0" dirty="0" smtClean="0"/>
              <a:t> sql </a:t>
            </a:r>
            <a:r>
              <a:rPr lang="it-IT" baseline="0" dirty="0" err="1" smtClean="0"/>
              <a:t>files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needed</a:t>
            </a:r>
            <a:r>
              <a:rPr lang="it-IT" baseline="0" dirty="0" smtClean="0"/>
              <a:t> for database </a:t>
            </a:r>
            <a:r>
              <a:rPr lang="it-IT" baseline="0" dirty="0" err="1" smtClean="0"/>
              <a:t>setting</a:t>
            </a:r>
            <a:r>
              <a:rPr lang="it-IT" baseline="0" dirty="0" smtClean="0"/>
              <a:t> up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7752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dirty="0" err="1" smtClean="0"/>
              <a:t>fragment</a:t>
            </a:r>
            <a:r>
              <a:rPr lang="it-IT" baseline="0" dirty="0" smtClean="0"/>
              <a:t> reports the REST </a:t>
            </a:r>
            <a:r>
              <a:rPr lang="it-IT" baseline="0" dirty="0" err="1" smtClean="0"/>
              <a:t>methods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mapping</a:t>
            </a:r>
            <a:r>
              <a:rPr lang="it-IT" baseline="0" dirty="0" smtClean="0"/>
              <a:t> for </a:t>
            </a:r>
            <a:r>
              <a:rPr lang="it-IT" baseline="0" dirty="0" err="1" smtClean="0"/>
              <a:t>this</a:t>
            </a:r>
            <a:r>
              <a:rPr lang="it-IT" baseline="0" dirty="0" smtClean="0"/>
              <a:t> service</a:t>
            </a:r>
          </a:p>
          <a:p>
            <a:r>
              <a:rPr lang="it-IT" baseline="0" dirty="0" err="1" smtClean="0"/>
              <a:t>Perform</a:t>
            </a:r>
            <a:r>
              <a:rPr lang="it-IT" baseline="0" dirty="0" smtClean="0"/>
              <a:t> the API </a:t>
            </a:r>
            <a:r>
              <a:rPr lang="it-IT" baseline="0" dirty="0" err="1" smtClean="0"/>
              <a:t>exposed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funtion</a:t>
            </a:r>
            <a:r>
              <a:rPr lang="it-IT" baseline="0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72355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In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baseline="0" dirty="0" smtClean="0"/>
              <a:t>last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:</a:t>
            </a:r>
          </a:p>
          <a:p>
            <a:pPr marL="228600" indent="-228600">
              <a:buAutoNum type="arabicParenR"/>
            </a:pPr>
            <a:r>
              <a:rPr lang="it-IT" baseline="0" dirty="0" smtClean="0"/>
              <a:t>Some </a:t>
            </a:r>
            <a:r>
              <a:rPr lang="it-IT" baseline="0" dirty="0" err="1" smtClean="0"/>
              <a:t>useful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enviroment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endpoint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Spring </a:t>
            </a:r>
            <a:r>
              <a:rPr lang="it-IT" baseline="0" dirty="0" err="1" smtClean="0"/>
              <a:t>Boot</a:t>
            </a:r>
            <a:endParaRPr lang="it-IT" baseline="0" dirty="0" smtClean="0"/>
          </a:p>
          <a:p>
            <a:pPr marL="228600" indent="-228600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of the web container start up </a:t>
            </a:r>
          </a:p>
          <a:p>
            <a:pPr marL="228600" indent="-228600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datasource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resolution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according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properties</a:t>
            </a:r>
            <a:r>
              <a:rPr lang="it-IT" baseline="0" dirty="0" smtClean="0"/>
              <a:t> file </a:t>
            </a:r>
            <a:r>
              <a:rPr lang="it-IT" baseline="0" dirty="0" err="1" smtClean="0"/>
              <a:t>choosen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at</a:t>
            </a:r>
            <a:r>
              <a:rPr lang="it-IT" baseline="0" dirty="0" smtClean="0"/>
              <a:t> start up</a:t>
            </a:r>
          </a:p>
          <a:p>
            <a:pPr marL="228600" indent="-228600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spring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application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started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correctly</a:t>
            </a:r>
            <a:r>
              <a:rPr lang="it-IT" baseline="0" dirty="0" smtClean="0"/>
              <a:t>. 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011615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aseline="0" dirty="0" smtClean="0"/>
              <a:t>Integration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step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follows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development</a:t>
            </a:r>
            <a:r>
              <a:rPr lang="it-IT" baseline="0" dirty="0" smtClean="0"/>
              <a:t> in the </a:t>
            </a:r>
            <a:r>
              <a:rPr lang="it-IT" baseline="0" dirty="0" err="1" smtClean="0"/>
              <a:t>lifecycle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process</a:t>
            </a:r>
            <a:r>
              <a:rPr lang="it-IT" baseline="0" dirty="0" smtClean="0"/>
              <a:t>.</a:t>
            </a:r>
          </a:p>
          <a:p>
            <a:r>
              <a:rPr lang="it-IT" baseline="0" dirty="0" smtClean="0"/>
              <a:t>In a microservices-</a:t>
            </a:r>
            <a:r>
              <a:rPr lang="it-IT" baseline="0" dirty="0" err="1" smtClean="0"/>
              <a:t>based</a:t>
            </a:r>
            <a:r>
              <a:rPr lang="it-IT" baseline="0" dirty="0" smtClean="0"/>
              <a:t>  </a:t>
            </a:r>
            <a:r>
              <a:rPr lang="it-IT" baseline="0" dirty="0" err="1" smtClean="0"/>
              <a:t>architecture</a:t>
            </a:r>
            <a:r>
              <a:rPr lang="it-IT" baseline="0" dirty="0" smtClean="0"/>
              <a:t>, the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of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component </a:t>
            </a:r>
            <a:r>
              <a:rPr lang="it-IT" baseline="0" dirty="0" err="1" smtClean="0"/>
              <a:t>should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performed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against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related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components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system</a:t>
            </a:r>
            <a:r>
              <a:rPr lang="it-IT" baseline="0" dirty="0" smtClean="0"/>
              <a:t>.</a:t>
            </a:r>
          </a:p>
          <a:p>
            <a:endParaRPr lang="it-IT" baseline="0" dirty="0" smtClean="0"/>
          </a:p>
          <a:p>
            <a:r>
              <a:rPr lang="it-IT" baseline="0" dirty="0" smtClean="0"/>
              <a:t>In a </a:t>
            </a:r>
            <a:r>
              <a:rPr lang="it-IT" baseline="0" dirty="0" err="1" smtClean="0"/>
              <a:t>landscape</a:t>
            </a:r>
            <a:r>
              <a:rPr lang="it-IT" baseline="0" dirty="0" smtClean="0"/>
              <a:t> with </a:t>
            </a:r>
            <a:r>
              <a:rPr lang="it-IT" baseline="0" dirty="0" err="1" smtClean="0"/>
              <a:t>many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services</a:t>
            </a:r>
            <a:r>
              <a:rPr lang="it-IT" baseline="0" dirty="0" smtClean="0"/>
              <a:t>,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others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related</a:t>
            </a:r>
            <a:r>
              <a:rPr lang="it-IT" baseline="0" dirty="0" smtClean="0"/>
              <a:t>, </a:t>
            </a:r>
            <a:r>
              <a:rPr lang="it-IT" baseline="0" dirty="0" err="1" smtClean="0"/>
              <a:t>Docker</a:t>
            </a:r>
            <a:r>
              <a:rPr lang="it-IT" baseline="0" dirty="0" smtClean="0"/>
              <a:t> with </a:t>
            </a:r>
            <a:r>
              <a:rPr lang="it-IT" baseline="0" dirty="0" err="1" smtClean="0"/>
              <a:t>its</a:t>
            </a:r>
            <a:r>
              <a:rPr lang="it-IT" baseline="0" dirty="0" smtClean="0"/>
              <a:t>  </a:t>
            </a:r>
            <a:r>
              <a:rPr lang="it-IT" baseline="0" dirty="0" err="1" smtClean="0"/>
              <a:t>catalog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versioned</a:t>
            </a:r>
            <a:r>
              <a:rPr lang="it-IT" baseline="0" dirty="0" smtClean="0"/>
              <a:t> service </a:t>
            </a:r>
            <a:r>
              <a:rPr lang="it-IT" baseline="0" dirty="0" err="1" smtClean="0"/>
              <a:t>capabilities</a:t>
            </a:r>
            <a:r>
              <a:rPr lang="it-IT" baseline="0" dirty="0" smtClean="0"/>
              <a:t> and a </a:t>
            </a:r>
            <a:r>
              <a:rPr lang="it-IT" baseline="0" dirty="0" err="1" smtClean="0"/>
              <a:t>simple</a:t>
            </a:r>
            <a:r>
              <a:rPr lang="it-IT" baseline="0" dirty="0" smtClean="0"/>
              <a:t> way to run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service in a self-</a:t>
            </a:r>
            <a:r>
              <a:rPr lang="it-IT" baseline="0" dirty="0" err="1" smtClean="0"/>
              <a:t>contained</a:t>
            </a:r>
            <a:r>
              <a:rPr lang="it-IT" baseline="0" dirty="0" smtClean="0"/>
              <a:t> way, </a:t>
            </a:r>
            <a:r>
              <a:rPr lang="it-IT" strike="sngStrike" baseline="0" dirty="0" err="1" smtClean="0"/>
              <a:t>could</a:t>
            </a:r>
            <a:r>
              <a:rPr lang="it-IT" strike="sngStrike" baseline="0" dirty="0" smtClean="0"/>
              <a:t> be an </a:t>
            </a:r>
            <a:r>
              <a:rPr lang="it-IT" strike="sngStrike" baseline="0" dirty="0" err="1" smtClean="0"/>
              <a:t>improvement</a:t>
            </a:r>
            <a:r>
              <a:rPr lang="it-IT" strike="sngStrike" baseline="0" dirty="0" smtClean="0"/>
              <a:t> of </a:t>
            </a:r>
            <a:r>
              <a:rPr lang="it-IT" strike="sngStrike" baseline="0" dirty="0" err="1" smtClean="0"/>
              <a:t>efficience</a:t>
            </a:r>
            <a:r>
              <a:rPr lang="it-IT" strike="sngStrike" baseline="0" dirty="0" smtClean="0"/>
              <a:t>  </a:t>
            </a:r>
          </a:p>
          <a:p>
            <a:endParaRPr lang="it-IT" strike="sngStrike" baseline="0" dirty="0" smtClean="0"/>
          </a:p>
          <a:p>
            <a:r>
              <a:rPr lang="en-US" sz="1200" b="0" i="0" strike="sng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order to reduce the effort of setting up a complex system, made by a lot of microservices, </a:t>
            </a:r>
          </a:p>
          <a:p>
            <a:r>
              <a:rPr lang="en-US" sz="1200" b="0" i="0" strike="sng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could leverage their </a:t>
            </a:r>
            <a:r>
              <a:rPr lang="en-US" sz="1200" b="0" i="0" strike="sng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autoconsistent</a:t>
            </a:r>
            <a:r>
              <a:rPr lang="en-US" sz="1200" b="0" i="0" strike="sng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design</a:t>
            </a:r>
            <a:r>
              <a:rPr lang="en-US" sz="1200" b="0" i="0" strike="sng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strike="sng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introduce a </a:t>
            </a:r>
            <a:r>
              <a:rPr lang="en-US" sz="1200" b="0" i="0" strike="sngStrike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contenerizing</a:t>
            </a:r>
            <a:r>
              <a:rPr lang="en-US" sz="1200" b="0" i="0" strike="sng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strike="sng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tequinique</a:t>
            </a:r>
            <a:r>
              <a:rPr lang="en-US" sz="1200" b="0" i="0" strike="sng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provide by </a:t>
            </a:r>
            <a:r>
              <a:rPr lang="en-US" sz="1200" b="0" i="0" strike="sngStrike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en-US" sz="1200" b="0" i="0" strike="sng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sz="1200" b="0" i="0" strike="sng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strike="sng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witch the run each service and obtain a registry of all services available for the platform.</a:t>
            </a: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catalog: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way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ship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executabe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application artifacts under the form of images</a:t>
            </a:r>
          </a:p>
          <a:p>
            <a:endParaRPr lang="it-IT" baseline="0" dirty="0" smtClean="0"/>
          </a:p>
          <a:p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89652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Spring Boot packages the application as a self-contained executable JAR</a:t>
            </a:r>
          </a:p>
          <a:p>
            <a:endParaRPr lang="en-US" sz="1200" dirty="0" smtClean="0"/>
          </a:p>
          <a:p>
            <a:r>
              <a:rPr lang="en-US" sz="1200" dirty="0" smtClean="0"/>
              <a:t>So to run this microservice inside a </a:t>
            </a:r>
            <a:r>
              <a:rPr lang="en-US" sz="1200" dirty="0" err="1" smtClean="0"/>
              <a:t>Docker</a:t>
            </a:r>
            <a:r>
              <a:rPr lang="en-US" sz="1200" dirty="0" smtClean="0"/>
              <a:t> container it need to build an image containing that JAR file and Java</a:t>
            </a:r>
          </a:p>
          <a:p>
            <a:endParaRPr lang="en-US" sz="1200" dirty="0" smtClean="0"/>
          </a:p>
          <a:p>
            <a:r>
              <a:rPr lang="en-US" sz="1200" dirty="0" smtClean="0"/>
              <a:t>The integration test then will be done using the </a:t>
            </a:r>
            <a:r>
              <a:rPr lang="en-US" sz="1200" dirty="0" err="1" smtClean="0"/>
              <a:t>docker</a:t>
            </a:r>
            <a:r>
              <a:rPr lang="en-US" sz="1200" dirty="0" smtClean="0"/>
              <a:t> images of the microservices that establish the digital platform </a:t>
            </a:r>
            <a:endParaRPr lang="it-IT" sz="120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sequence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diagram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describe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established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interactions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during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</a:t>
            </a:r>
            <a:r>
              <a:rPr lang="it-IT" baseline="0" dirty="0" err="1" smtClean="0"/>
              <a:t>phase</a:t>
            </a: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Once </a:t>
            </a:r>
            <a:r>
              <a:rPr lang="it-IT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developer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finished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unit</a:t>
            </a:r>
            <a:r>
              <a:rPr lang="it-IT" baseline="0" dirty="0" smtClean="0"/>
              <a:t> </a:t>
            </a:r>
            <a:r>
              <a:rPr lang="it-IT" baseline="0" dirty="0" smtClean="0"/>
              <a:t>test task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 dirty="0" smtClean="0"/>
              <a:t>the team leader (</a:t>
            </a:r>
            <a:r>
              <a:rPr lang="it-IT" baseline="0" dirty="0" err="1" smtClean="0"/>
              <a:t>commit</a:t>
            </a:r>
            <a:r>
              <a:rPr lang="it-IT" baseline="0" dirty="0" smtClean="0"/>
              <a:t> master)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</a:t>
            </a:r>
            <a:r>
              <a:rPr lang="it-IT" baseline="0" dirty="0" smtClean="0"/>
              <a:t>integrate </a:t>
            </a:r>
            <a:r>
              <a:rPr lang="it-IT" baseline="0" dirty="0" err="1" smtClean="0"/>
              <a:t>all</a:t>
            </a:r>
            <a:r>
              <a:rPr lang="it-IT" baseline="0" dirty="0" smtClean="0"/>
              <a:t> the code in an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branch, </a:t>
            </a:r>
            <a:endParaRPr lang="it-IT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 dirty="0" smtClean="0"/>
              <a:t>from </a:t>
            </a:r>
            <a:r>
              <a:rPr lang="it-IT" baseline="0" dirty="0" err="1" smtClean="0"/>
              <a:t>which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generated</a:t>
            </a:r>
            <a:r>
              <a:rPr lang="it-IT" baseline="0" dirty="0" smtClean="0"/>
              <a:t> </a:t>
            </a:r>
            <a:r>
              <a:rPr lang="it-IT" baseline="0" dirty="0" smtClean="0"/>
              <a:t>the </a:t>
            </a:r>
            <a:r>
              <a:rPr lang="it-IT" baseline="0" dirty="0" err="1" smtClean="0"/>
              <a:t>artifacts</a:t>
            </a:r>
            <a:r>
              <a:rPr lang="it-IT" baseline="0" dirty="0" smtClean="0"/>
              <a:t> </a:t>
            </a:r>
            <a:r>
              <a:rPr lang="it-IT" baseline="0" dirty="0" smtClean="0"/>
              <a:t>to </a:t>
            </a:r>
            <a:r>
              <a:rPr lang="it-IT" baseline="0" dirty="0" err="1" smtClean="0"/>
              <a:t>submito</a:t>
            </a:r>
            <a:r>
              <a:rPr lang="it-IT" baseline="0" dirty="0" smtClean="0"/>
              <a:t> the the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</a:t>
            </a:r>
            <a:r>
              <a:rPr lang="it-IT" baseline="0" dirty="0" smtClean="0"/>
              <a:t>.</a:t>
            </a:r>
            <a:endParaRPr lang="it-IT" baseline="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17380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2400" dirty="0" smtClean="0">
                <a:solidFill>
                  <a:srgbClr val="0070C0"/>
                </a:solidFill>
              </a:rPr>
              <a:t>The </a:t>
            </a:r>
            <a:r>
              <a:rPr lang="it-IT" sz="2400" dirty="0" err="1" smtClean="0">
                <a:solidFill>
                  <a:srgbClr val="0070C0"/>
                </a:solidFill>
              </a:rPr>
              <a:t>integration</a:t>
            </a:r>
            <a:r>
              <a:rPr lang="it-IT" sz="2400" baseline="0" dirty="0" smtClean="0">
                <a:solidFill>
                  <a:srgbClr val="0070C0"/>
                </a:solidFill>
              </a:rPr>
              <a:t> of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Docker</a:t>
            </a:r>
            <a:r>
              <a:rPr lang="it-IT" sz="2400" baseline="0" dirty="0" smtClean="0">
                <a:solidFill>
                  <a:srgbClr val="0070C0"/>
                </a:solidFill>
              </a:rPr>
              <a:t> inside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maven</a:t>
            </a:r>
            <a:r>
              <a:rPr lang="it-IT" sz="2400" baseline="0" dirty="0" smtClean="0">
                <a:solidFill>
                  <a:srgbClr val="0070C0"/>
                </a:solidFill>
              </a:rPr>
              <a:t>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is</a:t>
            </a:r>
            <a:r>
              <a:rPr lang="it-IT" sz="2400" baseline="0" dirty="0" smtClean="0">
                <a:solidFill>
                  <a:srgbClr val="0070C0"/>
                </a:solidFill>
              </a:rPr>
              <a:t>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realized</a:t>
            </a:r>
            <a:r>
              <a:rPr lang="it-IT" sz="2400" baseline="0" dirty="0" smtClean="0">
                <a:solidFill>
                  <a:srgbClr val="0070C0"/>
                </a:solidFill>
              </a:rPr>
              <a:t> by the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Docker</a:t>
            </a:r>
            <a:r>
              <a:rPr lang="it-IT" sz="2400" baseline="0" dirty="0" smtClean="0">
                <a:solidFill>
                  <a:srgbClr val="0070C0"/>
                </a:solidFill>
              </a:rPr>
              <a:t>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Maven</a:t>
            </a:r>
            <a:r>
              <a:rPr lang="it-IT" sz="2400" baseline="0" dirty="0" smtClean="0">
                <a:solidFill>
                  <a:srgbClr val="0070C0"/>
                </a:solidFill>
              </a:rPr>
              <a:t> Plug-in</a:t>
            </a:r>
          </a:p>
          <a:p>
            <a:endParaRPr lang="it-IT" sz="2400" baseline="0" dirty="0" smtClean="0">
              <a:solidFill>
                <a:srgbClr val="0070C0"/>
              </a:solidFill>
            </a:endParaRPr>
          </a:p>
          <a:p>
            <a:r>
              <a:rPr lang="it-IT" sz="2400" dirty="0" smtClean="0">
                <a:solidFill>
                  <a:srgbClr val="0070C0"/>
                </a:solidFill>
              </a:rPr>
              <a:t>The </a:t>
            </a:r>
            <a:r>
              <a:rPr lang="it-IT" sz="2400" dirty="0" err="1" smtClean="0">
                <a:solidFill>
                  <a:srgbClr val="0070C0"/>
                </a:solidFill>
              </a:rPr>
              <a:t>dockerfile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r>
              <a:rPr lang="it-IT" sz="2400" dirty="0" err="1" smtClean="0">
                <a:solidFill>
                  <a:srgbClr val="0070C0"/>
                </a:solidFill>
              </a:rPr>
              <a:t>defines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endParaRPr lang="en-US" sz="2400" dirty="0" smtClean="0">
              <a:solidFill>
                <a:srgbClr val="0070C0"/>
              </a:solidFill>
            </a:endParaRPr>
          </a:p>
          <a:p>
            <a:pPr lvl="1"/>
            <a:r>
              <a:rPr lang="en-US" sz="2400" dirty="0" smtClean="0">
                <a:solidFill>
                  <a:srgbClr val="0070C0"/>
                </a:solidFill>
              </a:rPr>
              <a:t>the base image </a:t>
            </a:r>
          </a:p>
          <a:p>
            <a:pPr lvl="1"/>
            <a:r>
              <a:rPr lang="en-US" sz="2400" dirty="0" smtClean="0">
                <a:solidFill>
                  <a:srgbClr val="0070C0"/>
                </a:solidFill>
              </a:rPr>
              <a:t>and the entering shell commands in </a:t>
            </a:r>
            <a:r>
              <a:rPr lang="en-US" sz="2400" dirty="0" smtClean="0">
                <a:solidFill>
                  <a:srgbClr val="0070C0"/>
                </a:solidFill>
              </a:rPr>
              <a:t>almost the </a:t>
            </a:r>
            <a:r>
              <a:rPr lang="en-US" sz="2400" dirty="0" smtClean="0">
                <a:solidFill>
                  <a:srgbClr val="0070C0"/>
                </a:solidFill>
              </a:rPr>
              <a:t>same way </a:t>
            </a:r>
            <a:r>
              <a:rPr lang="en-US" sz="2400" dirty="0" smtClean="0">
                <a:solidFill>
                  <a:srgbClr val="0070C0"/>
                </a:solidFill>
              </a:rPr>
              <a:t>when </a:t>
            </a:r>
            <a:r>
              <a:rPr lang="en-US" sz="2400" dirty="0" smtClean="0">
                <a:solidFill>
                  <a:srgbClr val="0070C0"/>
                </a:solidFill>
              </a:rPr>
              <a:t>configuring a regular OS. </a:t>
            </a:r>
            <a:endParaRPr lang="it-IT" sz="2400" dirty="0" smtClean="0">
              <a:solidFill>
                <a:srgbClr val="0070C0"/>
              </a:solidFill>
            </a:endParaRPr>
          </a:p>
          <a:p>
            <a:endParaRPr lang="it-IT" sz="2400" dirty="0" smtClean="0">
              <a:solidFill>
                <a:srgbClr val="0070C0"/>
              </a:solidFill>
            </a:endParaRPr>
          </a:p>
          <a:p>
            <a:r>
              <a:rPr lang="it-IT" sz="2400" dirty="0" smtClean="0">
                <a:solidFill>
                  <a:srgbClr val="0070C0"/>
                </a:solidFill>
              </a:rPr>
              <a:t>MAVEN FRAGMENT with </a:t>
            </a:r>
            <a:r>
              <a:rPr lang="it-IT" sz="2400" dirty="0" err="1" smtClean="0">
                <a:solidFill>
                  <a:srgbClr val="0070C0"/>
                </a:solidFill>
              </a:rPr>
              <a:t>docker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r>
              <a:rPr lang="it-IT" sz="2400" dirty="0" err="1" smtClean="0">
                <a:solidFill>
                  <a:srgbClr val="0070C0"/>
                </a:solidFill>
              </a:rPr>
              <a:t>maven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r>
              <a:rPr lang="it-IT" sz="2400" dirty="0" err="1" smtClean="0">
                <a:solidFill>
                  <a:srgbClr val="0070C0"/>
                </a:solidFill>
              </a:rPr>
              <a:t>plug</a:t>
            </a:r>
            <a:r>
              <a:rPr lang="it-IT" sz="2400" dirty="0" smtClean="0">
                <a:solidFill>
                  <a:srgbClr val="0070C0"/>
                </a:solidFill>
              </a:rPr>
              <a:t> in</a:t>
            </a:r>
          </a:p>
          <a:p>
            <a:pPr lvl="1"/>
            <a:r>
              <a:rPr lang="it-IT" sz="2400" dirty="0" err="1" smtClean="0">
                <a:solidFill>
                  <a:srgbClr val="0070C0"/>
                </a:solidFill>
              </a:rPr>
              <a:t>Imagename</a:t>
            </a:r>
            <a:endParaRPr lang="it-IT" sz="2400" dirty="0" smtClean="0">
              <a:solidFill>
                <a:srgbClr val="0070C0"/>
              </a:solidFill>
            </a:endParaRPr>
          </a:p>
          <a:p>
            <a:pPr lvl="1"/>
            <a:r>
              <a:rPr lang="it-IT" sz="2400" dirty="0" err="1" smtClean="0">
                <a:solidFill>
                  <a:srgbClr val="0070C0"/>
                </a:solidFill>
              </a:rPr>
              <a:t>Docker</a:t>
            </a:r>
            <a:r>
              <a:rPr lang="it-IT" sz="2400" dirty="0" smtClean="0">
                <a:solidFill>
                  <a:srgbClr val="0070C0"/>
                </a:solidFill>
              </a:rPr>
              <a:t> directory</a:t>
            </a:r>
          </a:p>
          <a:p>
            <a:pPr lvl="1"/>
            <a:r>
              <a:rPr lang="it-IT" sz="2400" dirty="0" err="1" smtClean="0">
                <a:solidFill>
                  <a:srgbClr val="0070C0"/>
                </a:solidFill>
              </a:rPr>
              <a:t>Built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r>
              <a:rPr lang="it-IT" sz="2400" dirty="0" err="1" smtClean="0">
                <a:solidFill>
                  <a:srgbClr val="0070C0"/>
                </a:solidFill>
              </a:rPr>
              <a:t>artifact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it-IT" sz="2400" dirty="0" err="1" smtClean="0">
                <a:solidFill>
                  <a:srgbClr val="0070C0"/>
                </a:solidFill>
              </a:rPr>
              <a:t>Capable</a:t>
            </a:r>
            <a:r>
              <a:rPr lang="it-IT" sz="2400" dirty="0" smtClean="0">
                <a:solidFill>
                  <a:srgbClr val="0070C0"/>
                </a:solidFill>
              </a:rPr>
              <a:t> to be </a:t>
            </a:r>
            <a:r>
              <a:rPr lang="it-IT" sz="2400" dirty="0" err="1" smtClean="0">
                <a:solidFill>
                  <a:srgbClr val="0070C0"/>
                </a:solidFill>
              </a:rPr>
              <a:t>integrated</a:t>
            </a:r>
            <a:r>
              <a:rPr lang="it-IT" sz="2400" dirty="0" smtClean="0">
                <a:solidFill>
                  <a:srgbClr val="0070C0"/>
                </a:solidFill>
              </a:rPr>
              <a:t> inside a Jenkins flow</a:t>
            </a:r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Maven</a:t>
            </a:r>
            <a:r>
              <a:rPr lang="it-IT" dirty="0" smtClean="0"/>
              <a:t> goal for </a:t>
            </a:r>
            <a:r>
              <a:rPr lang="it-IT" dirty="0" smtClean="0"/>
              <a:t>building a </a:t>
            </a:r>
            <a:r>
              <a:rPr lang="it-IT" dirty="0" err="1" smtClean="0"/>
              <a:t>docker</a:t>
            </a:r>
            <a:r>
              <a:rPr lang="it-IT" dirty="0" smtClean="0"/>
              <a:t> image</a:t>
            </a:r>
            <a:endParaRPr lang="it-IT" dirty="0" smtClean="0"/>
          </a:p>
          <a:p>
            <a:r>
              <a:rPr lang="it-IT" dirty="0" err="1" smtClean="0"/>
              <a:t>Then</a:t>
            </a:r>
            <a:r>
              <a:rPr lang="it-IT" dirty="0" smtClean="0"/>
              <a:t> the </a:t>
            </a:r>
            <a:r>
              <a:rPr lang="it-IT" dirty="0" err="1" smtClean="0"/>
              <a:t>evidence</a:t>
            </a:r>
            <a:r>
              <a:rPr lang="it-IT" dirty="0" smtClean="0"/>
              <a:t> </a:t>
            </a:r>
            <a:r>
              <a:rPr lang="it-IT" dirty="0" smtClean="0"/>
              <a:t>of image </a:t>
            </a:r>
            <a:r>
              <a:rPr lang="it-IT" dirty="0" smtClean="0"/>
              <a:t>building </a:t>
            </a:r>
            <a:r>
              <a:rPr lang="it-IT" dirty="0" err="1" smtClean="0"/>
              <a:t>where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can </a:t>
            </a:r>
            <a:r>
              <a:rPr lang="it-IT" dirty="0" err="1" smtClean="0"/>
              <a:t>find</a:t>
            </a:r>
            <a:r>
              <a:rPr lang="it-IT" dirty="0" smtClean="0"/>
              <a:t> the </a:t>
            </a:r>
            <a:r>
              <a:rPr lang="it-IT" dirty="0" smtClean="0"/>
              <a:t>«</a:t>
            </a:r>
            <a:r>
              <a:rPr lang="it-IT" dirty="0" err="1" smtClean="0"/>
              <a:t>layering</a:t>
            </a:r>
            <a:r>
              <a:rPr lang="it-IT" dirty="0" smtClean="0"/>
              <a:t>» </a:t>
            </a:r>
            <a:r>
              <a:rPr lang="it-IT" dirty="0" err="1" smtClean="0"/>
              <a:t>features</a:t>
            </a:r>
            <a:r>
              <a:rPr lang="it-IT" baseline="0" dirty="0" smtClean="0"/>
              <a:t> </a:t>
            </a:r>
            <a:r>
              <a:rPr lang="it-IT" dirty="0" err="1" smtClean="0"/>
              <a:t>corrisponding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</a:t>
            </a:r>
            <a:r>
              <a:rPr lang="it-IT" dirty="0" err="1" smtClean="0"/>
              <a:t>each</a:t>
            </a:r>
            <a:r>
              <a:rPr lang="it-IT" dirty="0" smtClean="0"/>
              <a:t> </a:t>
            </a:r>
            <a:r>
              <a:rPr lang="it-IT" dirty="0" err="1" smtClean="0"/>
              <a:t>command</a:t>
            </a:r>
            <a:endParaRPr lang="it-IT" dirty="0" smtClean="0"/>
          </a:p>
          <a:p>
            <a:endParaRPr lang="it-IT" dirty="0" smtClean="0"/>
          </a:p>
          <a:p>
            <a:r>
              <a:rPr lang="it-IT" dirty="0" smtClean="0"/>
              <a:t>In </a:t>
            </a:r>
            <a:r>
              <a:rPr lang="it-IT" dirty="0" err="1" smtClean="0"/>
              <a:t>fact</a:t>
            </a:r>
            <a:r>
              <a:rPr lang="it-IT" dirty="0" smtClean="0"/>
              <a:t> the </a:t>
            </a:r>
            <a:r>
              <a:rPr lang="it-IT" dirty="0" err="1" smtClean="0"/>
              <a:t>layer</a:t>
            </a:r>
            <a:r>
              <a:rPr lang="it-IT" dirty="0" smtClean="0"/>
              <a:t> </a:t>
            </a:r>
            <a:r>
              <a:rPr lang="it-IT" dirty="0" err="1" smtClean="0"/>
              <a:t>corresponding</a:t>
            </a:r>
            <a:r>
              <a:rPr lang="it-IT" dirty="0" smtClean="0"/>
              <a:t> </a:t>
            </a:r>
            <a:r>
              <a:rPr lang="it-IT" baseline="0" dirty="0" smtClean="0"/>
              <a:t>to </a:t>
            </a:r>
            <a:r>
              <a:rPr lang="it-IT" b="1" dirty="0" smtClean="0"/>
              <a:t>VOLUME/</a:t>
            </a:r>
            <a:r>
              <a:rPr lang="it-IT" b="1" dirty="0" err="1" smtClean="0"/>
              <a:t>tmp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retrieved</a:t>
            </a:r>
            <a:r>
              <a:rPr lang="it-IT" dirty="0" smtClean="0"/>
              <a:t> </a:t>
            </a:r>
            <a:r>
              <a:rPr lang="it-IT" baseline="0" dirty="0" smtClean="0"/>
              <a:t>from the </a:t>
            </a:r>
            <a:r>
              <a:rPr lang="it-IT" baseline="0" dirty="0" err="1" smtClean="0"/>
              <a:t>Docker’s</a:t>
            </a:r>
            <a:r>
              <a:rPr lang="it-IT" baseline="0" dirty="0" smtClean="0"/>
              <a:t> cache </a:t>
            </a:r>
            <a:r>
              <a:rPr lang="it-IT" baseline="0" dirty="0" err="1" smtClean="0"/>
              <a:t>being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already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created</a:t>
            </a:r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2400" dirty="0" smtClean="0"/>
              <a:t>List of </a:t>
            </a:r>
            <a:r>
              <a:rPr lang="it-IT" sz="2400" dirty="0" err="1" smtClean="0"/>
              <a:t>available</a:t>
            </a:r>
            <a:r>
              <a:rPr lang="it-IT" sz="2400" dirty="0" smtClean="0"/>
              <a:t> images</a:t>
            </a:r>
          </a:p>
          <a:p>
            <a:pPr lvl="1"/>
            <a:r>
              <a:rPr lang="it-IT" sz="2400" dirty="0" err="1" smtClean="0"/>
              <a:t>Two</a:t>
            </a:r>
            <a:r>
              <a:rPr lang="it-IT" sz="2400" dirty="0" smtClean="0"/>
              <a:t> base image</a:t>
            </a:r>
          </a:p>
          <a:p>
            <a:pPr lvl="2"/>
            <a:r>
              <a:rPr lang="it-IT" sz="2400" dirty="0" smtClean="0"/>
              <a:t>Java</a:t>
            </a:r>
          </a:p>
          <a:p>
            <a:pPr lvl="2"/>
            <a:r>
              <a:rPr lang="it-IT" sz="2400" dirty="0" err="1" smtClean="0"/>
              <a:t>Mysql</a:t>
            </a:r>
            <a:endParaRPr lang="it-IT" sz="2400" dirty="0" smtClean="0"/>
          </a:p>
          <a:p>
            <a:pPr lvl="1"/>
            <a:r>
              <a:rPr lang="it-IT" sz="2400" dirty="0" smtClean="0"/>
              <a:t>New image with the </a:t>
            </a:r>
            <a:r>
              <a:rPr lang="it-IT" sz="2400" dirty="0" smtClean="0"/>
              <a:t>microservice</a:t>
            </a:r>
          </a:p>
          <a:p>
            <a:pPr lvl="1"/>
            <a:endParaRPr lang="it-IT" sz="24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/>
              <a:t>For specific test purposes it will be possible to run specific database images </a:t>
            </a:r>
            <a:endParaRPr lang="it-IT" sz="24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24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400" dirty="0" smtClean="0"/>
              <a:t>The</a:t>
            </a:r>
            <a:r>
              <a:rPr lang="it-IT" sz="2400" baseline="0" dirty="0" smtClean="0"/>
              <a:t> </a:t>
            </a:r>
            <a:r>
              <a:rPr lang="it-IT" sz="2400" baseline="0" dirty="0" err="1" smtClean="0"/>
              <a:t>command</a:t>
            </a:r>
            <a:r>
              <a:rPr lang="it-IT" sz="2400" baseline="0" dirty="0" smtClean="0"/>
              <a:t> line </a:t>
            </a:r>
            <a:r>
              <a:rPr lang="it-IT" sz="2400" baseline="0" dirty="0" err="1" smtClean="0"/>
              <a:t>specifications</a:t>
            </a:r>
            <a:r>
              <a:rPr lang="it-IT" sz="2400" baseline="0" dirty="0" smtClean="0"/>
              <a:t> are </a:t>
            </a:r>
            <a:endParaRPr lang="it-IT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it-IT" sz="2400" dirty="0" smtClean="0"/>
              <a:t>Container </a:t>
            </a:r>
            <a:r>
              <a:rPr lang="it-IT" sz="2400" dirty="0" err="1" smtClean="0"/>
              <a:t>name</a:t>
            </a:r>
            <a:r>
              <a:rPr lang="it-IT" sz="2400" dirty="0" smtClean="0"/>
              <a:t> </a:t>
            </a:r>
            <a:endParaRPr lang="it-IT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it-IT" sz="2400" dirty="0" smtClean="0"/>
              <a:t>-d </a:t>
            </a:r>
            <a:r>
              <a:rPr lang="it-IT" sz="2400" dirty="0" err="1" smtClean="0"/>
              <a:t>as</a:t>
            </a:r>
            <a:r>
              <a:rPr lang="it-IT" sz="2400" dirty="0" smtClean="0"/>
              <a:t> a </a:t>
            </a:r>
            <a:r>
              <a:rPr lang="it-IT" sz="2400" dirty="0" err="1" smtClean="0"/>
              <a:t>demon</a:t>
            </a:r>
            <a:endParaRPr lang="it-IT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it-IT" sz="2400" dirty="0" smtClean="0"/>
              <a:t>-p </a:t>
            </a:r>
            <a:r>
              <a:rPr lang="it-IT" sz="2400" dirty="0" err="1" smtClean="0"/>
              <a:t>is</a:t>
            </a:r>
            <a:r>
              <a:rPr lang="it-IT" sz="2400" dirty="0" smtClean="0"/>
              <a:t> the </a:t>
            </a:r>
            <a:r>
              <a:rPr lang="it-IT" sz="2400" dirty="0" err="1" smtClean="0"/>
              <a:t>parameter</a:t>
            </a:r>
            <a:r>
              <a:rPr lang="it-IT" sz="2400" dirty="0" smtClean="0"/>
              <a:t> </a:t>
            </a:r>
            <a:r>
              <a:rPr lang="it-IT" sz="2400" dirty="0" err="1" smtClean="0"/>
              <a:t>that</a:t>
            </a:r>
            <a:r>
              <a:rPr lang="it-IT" sz="2400" dirty="0" smtClean="0"/>
              <a:t> </a:t>
            </a:r>
            <a:r>
              <a:rPr lang="en-US" sz="2400" dirty="0" smtClean="0"/>
              <a:t>port </a:t>
            </a:r>
            <a:r>
              <a:rPr lang="en-US" sz="2400" dirty="0" smtClean="0"/>
              <a:t>mapping that associates a host port with a container port.</a:t>
            </a:r>
            <a:endParaRPr lang="it-IT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it-IT" sz="2400" dirty="0" smtClean="0"/>
              <a:t>-t  </a:t>
            </a:r>
          </a:p>
          <a:p>
            <a:pPr marL="228600" indent="-228600">
              <a:buFont typeface="+mj-lt"/>
              <a:buAutoNum type="arabicPeriod"/>
            </a:pPr>
            <a:r>
              <a:rPr lang="it-IT" dirty="0" smtClean="0"/>
              <a:t>Image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name</a:t>
            </a:r>
            <a:r>
              <a:rPr lang="it-IT" baseline="0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phase of QA,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thought to confirm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driven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scenario used in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integration, </a:t>
            </a: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the adoption of its Platform as a service version: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Hub</a:t>
            </a: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fact the geographical distribution of teams, 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needs a remote services catalog and a simple way to run them </a:t>
            </a:r>
            <a:r>
              <a:rPr lang="en-US" sz="1200" b="0" i="0" strike="sngStrike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b="0" i="0" strike="sng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simple way to run the full digital platform </a:t>
            </a:r>
            <a:endParaRPr lang="en-US" sz="1200" b="0" i="0" strike="sngStrike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HUB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Jenkins at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Openshift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Both integrated with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800781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a SEQUENCE DIAGRAM of the QUALITY ASSURANCE process  </a:t>
            </a:r>
          </a:p>
          <a:p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starts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the end of the </a:t>
            </a:r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Integration Phase seen before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when the integration test is finished. </a:t>
            </a:r>
            <a:endParaRPr lang="en-US" sz="24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24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b="1" dirty="0" smtClean="0"/>
              <a:t>The commit master promote integrated</a:t>
            </a:r>
            <a:r>
              <a:rPr lang="en-US" sz="2400" b="1" baseline="0" dirty="0" smtClean="0"/>
              <a:t> code to the QA Branch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baseline="0" dirty="0" smtClean="0"/>
              <a:t>Then he triggers Jenkins to execute the build of this source code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baseline="0" dirty="0" smtClean="0"/>
              <a:t>Jenkins build the executable artifact from the QA branch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baseline="0" dirty="0" smtClean="0"/>
              <a:t>Jenkins then publish to </a:t>
            </a:r>
            <a:r>
              <a:rPr lang="en-US" sz="2400" b="1" baseline="0" dirty="0" err="1" smtClean="0"/>
              <a:t>GitHub</a:t>
            </a:r>
            <a:r>
              <a:rPr lang="en-US" sz="2400" b="1" baseline="0" dirty="0" smtClean="0"/>
              <a:t> the </a:t>
            </a:r>
            <a:r>
              <a:rPr lang="en-US" sz="2400" b="1" baseline="0" dirty="0" err="1" smtClean="0"/>
              <a:t>dockerfile</a:t>
            </a:r>
            <a:r>
              <a:rPr lang="en-US" sz="2400" b="1" baseline="0" dirty="0" smtClean="0"/>
              <a:t> and the executable artifacts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 smtClean="0"/>
              <a:t>The commit master then triggers a </a:t>
            </a:r>
            <a:r>
              <a:rPr lang="en-US" sz="2400" b="1" dirty="0" err="1" smtClean="0"/>
              <a:t>DockerHub</a:t>
            </a:r>
            <a:r>
              <a:rPr lang="en-US" sz="2400" b="1" dirty="0" smtClean="0"/>
              <a:t> image’s build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dirty="0" err="1" smtClean="0"/>
              <a:t>DockerHub</a:t>
            </a:r>
            <a:r>
              <a:rPr lang="en-US" sz="2400" b="1" dirty="0" smtClean="0"/>
              <a:t> polls GITHUB</a:t>
            </a:r>
            <a:r>
              <a:rPr lang="en-US" sz="2400" b="1" baseline="0" dirty="0" smtClean="0"/>
              <a:t> and retrieve the </a:t>
            </a:r>
            <a:r>
              <a:rPr lang="en-US" sz="2400" b="1" baseline="0" dirty="0" err="1" smtClean="0"/>
              <a:t>dockerfile</a:t>
            </a:r>
            <a:r>
              <a:rPr lang="en-US" sz="2400" b="1" baseline="0" dirty="0" smtClean="0"/>
              <a:t>  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b="1" baseline="0" dirty="0" smtClean="0"/>
              <a:t>When the build process is over the Test manager will pull the images he needs in order to execute the QA Test</a:t>
            </a:r>
            <a:endParaRPr lang="en-US" sz="2400" b="1" dirty="0" smtClean="0"/>
          </a:p>
          <a:p>
            <a:pPr marL="457200" indent="-457200">
              <a:buFont typeface="+mj-lt"/>
              <a:buAutoNum type="arabicPeriod"/>
            </a:pPr>
            <a:endParaRPr lang="en-US" sz="2400" b="1" baseline="0" dirty="0" smtClean="0"/>
          </a:p>
          <a:p>
            <a:pPr marL="228600" indent="-228600">
              <a:buFont typeface="+mj-lt"/>
              <a:buAutoNum type="arabicPeriod"/>
            </a:pPr>
            <a:endParaRPr lang="it-IT" sz="10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43105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Dockerfiletemplate</a:t>
            </a:r>
            <a:r>
              <a:rPr lang="it-IT" dirty="0" smtClean="0"/>
              <a:t> 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parameterized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dockerfile</a:t>
            </a:r>
            <a:r>
              <a:rPr lang="it-IT" baseline="0" dirty="0" smtClean="0"/>
              <a:t>  </a:t>
            </a:r>
          </a:p>
          <a:p>
            <a:r>
              <a:rPr lang="it-IT" baseline="0" dirty="0" err="1" smtClean="0"/>
              <a:t>During</a:t>
            </a:r>
            <a:r>
              <a:rPr lang="it-IT" baseline="0" dirty="0" smtClean="0"/>
              <a:t> build time some </a:t>
            </a:r>
            <a:r>
              <a:rPr lang="it-IT" baseline="0" dirty="0" err="1" smtClean="0"/>
              <a:t>tags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substituted</a:t>
            </a:r>
            <a:r>
              <a:rPr lang="it-IT" baseline="0" dirty="0" smtClean="0"/>
              <a:t> by the </a:t>
            </a:r>
            <a:r>
              <a:rPr lang="it-IT" baseline="0" dirty="0" err="1" smtClean="0"/>
              <a:t>actual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values</a:t>
            </a:r>
            <a:r>
              <a:rPr lang="it-IT" baseline="0" dirty="0" smtClean="0"/>
              <a:t> of version or </a:t>
            </a:r>
            <a:r>
              <a:rPr lang="it-IT" baseline="0" dirty="0" err="1" smtClean="0"/>
              <a:t>jar-name</a:t>
            </a:r>
            <a:endParaRPr lang="it-IT" dirty="0" smtClean="0"/>
          </a:p>
          <a:p>
            <a:r>
              <a:rPr lang="it-IT" dirty="0" err="1" smtClean="0"/>
              <a:t>During</a:t>
            </a:r>
            <a:r>
              <a:rPr lang="it-IT" dirty="0" smtClean="0"/>
              <a:t> image </a:t>
            </a:r>
            <a:r>
              <a:rPr lang="it-IT" dirty="0" err="1" smtClean="0"/>
              <a:t>creation</a:t>
            </a:r>
            <a:r>
              <a:rPr lang="it-IT" dirty="0" smtClean="0"/>
              <a:t> </a:t>
            </a:r>
            <a:r>
              <a:rPr lang="it-IT" dirty="0" smtClean="0"/>
              <a:t>the</a:t>
            </a:r>
            <a:r>
              <a:rPr lang="it-IT" baseline="0" dirty="0" smtClean="0"/>
              <a:t> </a:t>
            </a:r>
            <a:r>
              <a:rPr lang="it-IT" dirty="0" err="1" smtClean="0"/>
              <a:t>git</a:t>
            </a:r>
            <a:r>
              <a:rPr lang="it-IT" dirty="0" smtClean="0"/>
              <a:t> </a:t>
            </a:r>
            <a:r>
              <a:rPr lang="it-IT" dirty="0" smtClean="0"/>
              <a:t>clone </a:t>
            </a:r>
            <a:r>
              <a:rPr lang="it-IT" dirty="0" err="1" smtClean="0"/>
              <a:t>comand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transfer from GITHUB the </a:t>
            </a:r>
            <a:r>
              <a:rPr lang="it-IT" dirty="0" err="1" smtClean="0"/>
              <a:t>artifact</a:t>
            </a:r>
            <a:r>
              <a:rPr lang="it-IT" dirty="0" smtClean="0"/>
              <a:t> on the image.</a:t>
            </a:r>
          </a:p>
          <a:p>
            <a:endParaRPr lang="it-IT" dirty="0" smtClean="0"/>
          </a:p>
          <a:p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19315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gathering of requirements is the first phase of the lifecycle process.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Requirements could be classified  in Functional, technical and project management related 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54632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dirty="0" err="1" smtClean="0"/>
              <a:t>tag</a:t>
            </a:r>
            <a:r>
              <a:rPr lang="it-IT" dirty="0" smtClean="0"/>
              <a:t> </a:t>
            </a:r>
            <a:r>
              <a:rPr lang="it-IT" dirty="0" err="1" smtClean="0"/>
              <a:t>replacer</a:t>
            </a:r>
            <a:r>
              <a:rPr lang="it-IT" dirty="0" smtClean="0"/>
              <a:t> plug-in</a:t>
            </a:r>
            <a:r>
              <a:rPr lang="it-IT" baseline="0" dirty="0" smtClean="0"/>
              <a:t> for </a:t>
            </a:r>
            <a:r>
              <a:rPr lang="it-IT" baseline="0" dirty="0" err="1" smtClean="0"/>
              <a:t>Maven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50347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In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build </a:t>
            </a:r>
            <a:r>
              <a:rPr lang="it-IT" baseline="0" dirty="0" err="1" smtClean="0"/>
              <a:t>descriptor</a:t>
            </a:r>
            <a:r>
              <a:rPr lang="it-IT" baseline="0" dirty="0" smtClean="0"/>
              <a:t> ,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reported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GtHub</a:t>
            </a:r>
            <a:r>
              <a:rPr lang="it-IT" baseline="0" dirty="0" smtClean="0"/>
              <a:t> </a:t>
            </a:r>
            <a:r>
              <a:rPr lang="it-IT" baseline="0" smtClean="0"/>
              <a:t>Plug-in configuration</a:t>
            </a:r>
          </a:p>
          <a:p>
            <a:endParaRPr lang="it-IT" dirty="0" smtClean="0"/>
          </a:p>
          <a:p>
            <a:pPr lvl="1"/>
            <a:endParaRPr lang="it-IT" dirty="0" smtClean="0"/>
          </a:p>
          <a:p>
            <a:pPr lvl="1"/>
            <a:r>
              <a:rPr lang="it-IT" dirty="0" smtClean="0"/>
              <a:t>JAR</a:t>
            </a:r>
          </a:p>
          <a:p>
            <a:pPr lvl="1"/>
            <a:r>
              <a:rPr lang="it-IT" dirty="0" smtClean="0"/>
              <a:t>DOCKERFILE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32610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Jenkins’ build </a:t>
            </a:r>
            <a:r>
              <a:rPr lang="it-IT" dirty="0" err="1" smtClean="0"/>
              <a:t>project</a:t>
            </a:r>
            <a:r>
              <a:rPr lang="it-IT" dirty="0" smtClean="0"/>
              <a:t> on </a:t>
            </a:r>
            <a:r>
              <a:rPr lang="it-IT" dirty="0" err="1" smtClean="0"/>
              <a:t>Openshift</a:t>
            </a:r>
            <a:r>
              <a:rPr lang="it-IT" dirty="0" smtClean="0"/>
              <a:t> </a:t>
            </a:r>
            <a:r>
              <a:rPr lang="it-IT" dirty="0" err="1" smtClean="0"/>
              <a:t>Paas</a:t>
            </a:r>
            <a:endParaRPr lang="it-IT" dirty="0" smtClean="0"/>
          </a:p>
          <a:p>
            <a:pPr lvl="1"/>
            <a:r>
              <a:rPr lang="it-IT" dirty="0" smtClean="0"/>
              <a:t>GITHUB Configuration </a:t>
            </a:r>
            <a:r>
              <a:rPr lang="it-IT" dirty="0" err="1" smtClean="0"/>
              <a:t>details</a:t>
            </a:r>
            <a:r>
              <a:rPr lang="it-IT" dirty="0" smtClean="0"/>
              <a:t> </a:t>
            </a:r>
          </a:p>
          <a:p>
            <a:pPr lvl="1"/>
            <a:r>
              <a:rPr lang="it-IT" dirty="0" smtClean="0"/>
              <a:t>Build </a:t>
            </a:r>
            <a:r>
              <a:rPr lang="it-IT" dirty="0" err="1" smtClean="0"/>
              <a:t>manually</a:t>
            </a:r>
            <a:r>
              <a:rPr lang="it-IT" dirty="0" smtClean="0"/>
              <a:t> </a:t>
            </a:r>
            <a:r>
              <a:rPr lang="it-IT" dirty="0" err="1" smtClean="0"/>
              <a:t>trigged</a:t>
            </a:r>
            <a:endParaRPr lang="it-IT" dirty="0" smtClean="0"/>
          </a:p>
          <a:p>
            <a:pPr lvl="1"/>
            <a:r>
              <a:rPr lang="it-IT" dirty="0" smtClean="0"/>
              <a:t>Build </a:t>
            </a:r>
            <a:r>
              <a:rPr lang="it-IT" dirty="0" err="1" smtClean="0"/>
              <a:t>could</a:t>
            </a:r>
            <a:r>
              <a:rPr lang="it-IT" dirty="0" smtClean="0"/>
              <a:t> be </a:t>
            </a:r>
            <a:r>
              <a:rPr lang="it-IT" dirty="0" err="1" smtClean="0"/>
              <a:t>also</a:t>
            </a:r>
            <a:r>
              <a:rPr lang="it-IT" dirty="0" smtClean="0"/>
              <a:t> </a:t>
            </a:r>
            <a:r>
              <a:rPr lang="it-IT" dirty="0" err="1" smtClean="0"/>
              <a:t>automatic</a:t>
            </a:r>
            <a:r>
              <a:rPr lang="it-IT" dirty="0" smtClean="0"/>
              <a:t> </a:t>
            </a:r>
            <a:r>
              <a:rPr lang="it-IT" dirty="0" err="1" smtClean="0"/>
              <a:t>triggered</a:t>
            </a:r>
            <a:r>
              <a:rPr lang="it-IT" dirty="0" smtClean="0"/>
              <a:t> by an </a:t>
            </a:r>
            <a:r>
              <a:rPr lang="it-IT" dirty="0" err="1" smtClean="0"/>
              <a:t>event</a:t>
            </a:r>
            <a:r>
              <a:rPr lang="it-IT" dirty="0" smtClean="0"/>
              <a:t> on the repository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715941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GITHUB repository for the </a:t>
            </a:r>
            <a:r>
              <a:rPr lang="it-IT" dirty="0" err="1" smtClean="0"/>
              <a:t>microservice’s</a:t>
            </a:r>
            <a:r>
              <a:rPr lang="it-IT" dirty="0" smtClean="0"/>
              <a:t> </a:t>
            </a:r>
            <a:r>
              <a:rPr lang="it-IT" dirty="0" err="1" smtClean="0"/>
              <a:t>built</a:t>
            </a:r>
            <a:r>
              <a:rPr lang="it-IT" dirty="0" smtClean="0"/>
              <a:t> </a:t>
            </a:r>
            <a:r>
              <a:rPr lang="it-IT" dirty="0" err="1" smtClean="0"/>
              <a:t>artifacts</a:t>
            </a:r>
            <a:r>
              <a:rPr lang="it-IT" dirty="0" smtClean="0"/>
              <a:t> </a:t>
            </a:r>
          </a:p>
          <a:p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follows</a:t>
            </a:r>
            <a:r>
              <a:rPr lang="it-IT" dirty="0" smtClean="0"/>
              <a:t> the </a:t>
            </a:r>
            <a:r>
              <a:rPr lang="it-IT" dirty="0" err="1" smtClean="0"/>
              <a:t>Maven</a:t>
            </a:r>
            <a:r>
              <a:rPr lang="it-IT" dirty="0" smtClean="0"/>
              <a:t> </a:t>
            </a:r>
            <a:r>
              <a:rPr lang="it-IT" dirty="0" err="1" smtClean="0"/>
              <a:t>artifacts</a:t>
            </a:r>
            <a:r>
              <a:rPr lang="it-IT" baseline="0" dirty="0" smtClean="0"/>
              <a:t> repository </a:t>
            </a:r>
            <a:r>
              <a:rPr lang="it-IT" dirty="0" err="1" smtClean="0"/>
              <a:t>specifications</a:t>
            </a:r>
            <a:endParaRPr lang="it-IT" dirty="0" smtClean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81416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trike="sngStrike" dirty="0" smtClean="0">
                <a:hlinkClick r:id="rId3"/>
              </a:rPr>
              <a:t>Automated Builds</a:t>
            </a:r>
            <a:r>
              <a:rPr lang="en-US" strike="sngStrike" dirty="0" smtClean="0"/>
              <a:t>, which link to a source code repository and trigger an image rebuild process on </a:t>
            </a:r>
            <a:r>
              <a:rPr lang="en-US" strike="sngStrike" dirty="0" err="1" smtClean="0"/>
              <a:t>Docker</a:t>
            </a:r>
            <a:r>
              <a:rPr lang="en-US" strike="sngStrike" dirty="0" smtClean="0"/>
              <a:t> Hub when changes are detected in the source code.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504669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Hub build </a:t>
            </a:r>
            <a:r>
              <a:rPr lang="it-IT" dirty="0" err="1" smtClean="0"/>
              <a:t>triggering</a:t>
            </a:r>
            <a:endParaRPr lang="it-IT" dirty="0" smtClean="0"/>
          </a:p>
          <a:p>
            <a:pPr lvl="1"/>
            <a:r>
              <a:rPr lang="it-IT" dirty="0" smtClean="0"/>
              <a:t>Status</a:t>
            </a:r>
          </a:p>
          <a:p>
            <a:pPr lvl="1"/>
            <a:r>
              <a:rPr lang="it-IT" dirty="0" smtClean="0"/>
              <a:t>Tag</a:t>
            </a:r>
          </a:p>
          <a:p>
            <a:pPr lvl="1"/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379709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91370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Quality assurance or USER ACCEPTANCE TEST are f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inished successfully,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 time to provide in production the digital platform services.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 Project Managers aim 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flexible production environment where scale up and down the resources dynamically as the needs changes. This with minimal application downtime and management effort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addressed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choice to Pivotal Web Services a cloud foundry based PAAS provider.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my  experience the a priori sizing capacity plan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very challenging (quite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diffcult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 very often will be or too high or not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adeguate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the effective transaction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volumes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 difficult to scale.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81927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JDBC</a:t>
            </a:r>
            <a:r>
              <a:rPr lang="it-IT" baseline="0" dirty="0" smtClean="0"/>
              <a:t> URL </a:t>
            </a:r>
          </a:p>
          <a:p>
            <a:r>
              <a:rPr lang="it-IT" baseline="0" dirty="0" smtClean="0"/>
              <a:t>Clear DB </a:t>
            </a:r>
            <a:r>
              <a:rPr lang="it-IT" baseline="0" dirty="0" err="1" smtClean="0"/>
              <a:t>plan</a:t>
            </a:r>
            <a:endParaRPr lang="it-IT" baseline="0" dirty="0" smtClean="0"/>
          </a:p>
          <a:p>
            <a:r>
              <a:rPr lang="it-IT" baseline="0" dirty="0" err="1" smtClean="0"/>
              <a:t>Backing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name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494840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detail</a:t>
            </a:r>
            <a:r>
              <a:rPr lang="it-IT" dirty="0" smtClean="0"/>
              <a:t> </a:t>
            </a:r>
            <a:r>
              <a:rPr lang="it-IT" dirty="0" err="1" smtClean="0"/>
              <a:t>has</a:t>
            </a:r>
            <a:r>
              <a:rPr lang="it-IT" dirty="0" smtClean="0"/>
              <a:t> </a:t>
            </a:r>
            <a:r>
              <a:rPr lang="it-IT" dirty="0" err="1" smtClean="0"/>
              <a:t>not</a:t>
            </a:r>
            <a:r>
              <a:rPr lang="it-IT" dirty="0" smtClean="0"/>
              <a:t> </a:t>
            </a:r>
            <a:r>
              <a:rPr lang="it-IT" dirty="0" err="1" smtClean="0"/>
              <a:t>been</a:t>
            </a:r>
            <a:r>
              <a:rPr lang="it-IT" dirty="0" smtClean="0"/>
              <a:t> </a:t>
            </a:r>
            <a:r>
              <a:rPr lang="it-IT" dirty="0" err="1" smtClean="0"/>
              <a:t>coded</a:t>
            </a:r>
            <a:r>
              <a:rPr lang="it-IT" dirty="0" smtClean="0"/>
              <a:t> for </a:t>
            </a:r>
            <a:r>
              <a:rPr lang="it-IT" dirty="0" err="1" smtClean="0"/>
              <a:t>this</a:t>
            </a:r>
            <a:r>
              <a:rPr lang="it-IT" dirty="0" smtClean="0"/>
              <a:t> deployment</a:t>
            </a:r>
          </a:p>
          <a:p>
            <a:r>
              <a:rPr lang="it-IT" dirty="0" smtClean="0"/>
              <a:t>Reports the </a:t>
            </a:r>
            <a:r>
              <a:rPr lang="it-IT" dirty="0" err="1" smtClean="0"/>
              <a:t>implementation</a:t>
            </a:r>
            <a:r>
              <a:rPr lang="it-IT" dirty="0" smtClean="0"/>
              <a:t> of the «</a:t>
            </a:r>
            <a:r>
              <a:rPr lang="it-IT" dirty="0" err="1" smtClean="0"/>
              <a:t>cloudfoundry</a:t>
            </a:r>
            <a:r>
              <a:rPr lang="it-IT" dirty="0" smtClean="0"/>
              <a:t>» </a:t>
            </a:r>
            <a:r>
              <a:rPr lang="it-IT" dirty="0" err="1" smtClean="0"/>
              <a:t>spring</a:t>
            </a:r>
            <a:r>
              <a:rPr lang="it-IT" dirty="0" smtClean="0"/>
              <a:t> </a:t>
            </a:r>
            <a:r>
              <a:rPr lang="it-IT" dirty="0" err="1" smtClean="0"/>
              <a:t>profile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binds</a:t>
            </a:r>
            <a:r>
              <a:rPr lang="it-IT" dirty="0" smtClean="0"/>
              <a:t> the </a:t>
            </a:r>
            <a:r>
              <a:rPr lang="it-IT" dirty="0" err="1" smtClean="0"/>
              <a:t>datasource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the </a:t>
            </a:r>
            <a:r>
              <a:rPr lang="it-IT" dirty="0" err="1" smtClean="0"/>
              <a:t>environment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variable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defined</a:t>
            </a:r>
            <a:r>
              <a:rPr lang="it-IT" baseline="0" dirty="0" smtClean="0"/>
              <a:t> inside PWS</a:t>
            </a:r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second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bean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useful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one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providing</a:t>
            </a:r>
            <a:r>
              <a:rPr lang="it-IT" baseline="0" dirty="0" smtClean="0"/>
              <a:t> the database connection information on log</a:t>
            </a:r>
            <a:endParaRPr lang="it-IT" dirty="0" smtClean="0"/>
          </a:p>
          <a:p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2113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 smtClean="0"/>
          </a:p>
          <a:p>
            <a:endParaRPr lang="it-IT" dirty="0" smtClean="0"/>
          </a:p>
          <a:p>
            <a:pPr lvl="0" eaLnBrk="1" hangingPunct="1"/>
            <a:r>
              <a:rPr lang="it-IT" dirty="0" smtClean="0"/>
              <a:t>Once </a:t>
            </a:r>
            <a:r>
              <a:rPr lang="it-IT" dirty="0" err="1" smtClean="0"/>
              <a:t>established</a:t>
            </a:r>
            <a:r>
              <a:rPr lang="it-IT" dirty="0" smtClean="0"/>
              <a:t>, the </a:t>
            </a:r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help </a:t>
            </a:r>
            <a:r>
              <a:rPr lang="it-IT" dirty="0" err="1" smtClean="0"/>
              <a:t>us</a:t>
            </a:r>
            <a:r>
              <a:rPr lang="it-IT" dirty="0" smtClean="0"/>
              <a:t> </a:t>
            </a:r>
            <a:r>
              <a:rPr lang="it-IT" dirty="0" err="1" smtClean="0"/>
              <a:t>choose</a:t>
            </a:r>
            <a:r>
              <a:rPr lang="it-IT" dirty="0" smtClean="0"/>
              <a:t>:</a:t>
            </a:r>
          </a:p>
          <a:p>
            <a:pPr marL="685800" lvl="1" indent="-228600" eaLnBrk="1" hangingPunct="1">
              <a:buFont typeface="+mj-lt"/>
              <a:buAutoNum type="arabicPeriod"/>
            </a:pPr>
            <a:r>
              <a:rPr lang="it-IT" dirty="0" smtClean="0"/>
              <a:t>The </a:t>
            </a:r>
            <a:r>
              <a:rPr lang="it-IT" dirty="0" err="1" smtClean="0"/>
              <a:t>type</a:t>
            </a:r>
            <a:r>
              <a:rPr lang="it-IT" dirty="0" smtClean="0"/>
              <a:t> of </a:t>
            </a:r>
            <a:r>
              <a:rPr lang="it-IT" dirty="0" err="1" smtClean="0"/>
              <a:t>architecture</a:t>
            </a:r>
            <a:r>
              <a:rPr lang="it-IT" dirty="0" smtClean="0"/>
              <a:t> of the </a:t>
            </a:r>
            <a:r>
              <a:rPr lang="it-IT" dirty="0" err="1" smtClean="0"/>
              <a:t>system</a:t>
            </a:r>
            <a:endParaRPr lang="it-IT" dirty="0" smtClean="0"/>
          </a:p>
          <a:p>
            <a:pPr marL="685800" lvl="1" indent="-228600" eaLnBrk="1" hangingPunct="1">
              <a:buFont typeface="+mj-lt"/>
              <a:buAutoNum type="arabicPeriod"/>
            </a:pPr>
            <a:r>
              <a:rPr lang="it-IT" dirty="0" smtClean="0"/>
              <a:t>The </a:t>
            </a:r>
            <a:r>
              <a:rPr lang="it-IT" dirty="0" err="1" smtClean="0"/>
              <a:t>specific</a:t>
            </a:r>
            <a:r>
              <a:rPr lang="it-IT" dirty="0" smtClean="0"/>
              <a:t> </a:t>
            </a:r>
            <a:r>
              <a:rPr lang="it-IT" dirty="0" err="1" smtClean="0"/>
              <a:t>technologies</a:t>
            </a:r>
            <a:r>
              <a:rPr lang="it-IT" dirty="0" smtClean="0"/>
              <a:t> </a:t>
            </a:r>
            <a:r>
              <a:rPr lang="it-IT" dirty="0" err="1" smtClean="0"/>
              <a:t>needed</a:t>
            </a:r>
            <a:r>
              <a:rPr lang="it-IT" dirty="0" smtClean="0"/>
              <a:t> to </a:t>
            </a:r>
            <a:r>
              <a:rPr lang="it-IT" dirty="0" err="1" smtClean="0"/>
              <a:t>implement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once the set </a:t>
            </a:r>
            <a:r>
              <a:rPr lang="it-IT" dirty="0" err="1" smtClean="0"/>
              <a:t>has</a:t>
            </a:r>
            <a:r>
              <a:rPr lang="it-IT" dirty="0" smtClean="0"/>
              <a:t> </a:t>
            </a:r>
            <a:r>
              <a:rPr lang="it-IT" dirty="0" err="1" smtClean="0"/>
              <a:t>been</a:t>
            </a:r>
            <a:r>
              <a:rPr lang="it-IT" dirty="0" smtClean="0"/>
              <a:t> </a:t>
            </a:r>
            <a:r>
              <a:rPr lang="it-IT" dirty="0" err="1" smtClean="0"/>
              <a:t>chosen</a:t>
            </a:r>
            <a:endParaRPr lang="it-IT" dirty="0" smtClean="0"/>
          </a:p>
          <a:p>
            <a:pPr marL="685800" lvl="1" indent="-228600" eaLnBrk="1" hangingPunct="1">
              <a:buFont typeface="+mj-lt"/>
              <a:buAutoNum type="arabicPeriod"/>
            </a:pPr>
            <a:r>
              <a:rPr lang="it-IT" dirty="0" smtClean="0"/>
              <a:t>The software life </a:t>
            </a:r>
            <a:r>
              <a:rPr lang="it-IT" dirty="0" err="1" smtClean="0"/>
              <a:t>cycle</a:t>
            </a:r>
            <a:r>
              <a:rPr lang="it-IT" dirty="0" smtClean="0"/>
              <a:t> </a:t>
            </a:r>
            <a:r>
              <a:rPr lang="it-IT" dirty="0" err="1" smtClean="0"/>
              <a:t>leading</a:t>
            </a:r>
            <a:r>
              <a:rPr lang="it-IT" dirty="0" smtClean="0"/>
              <a:t> up to delivery 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600586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These</a:t>
            </a:r>
            <a:r>
              <a:rPr lang="it-IT" baseline="0" dirty="0" smtClean="0"/>
              <a:t> are the log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cloudfoundry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profile</a:t>
            </a:r>
            <a:r>
              <a:rPr lang="it-IT" baseline="0" dirty="0" smtClean="0"/>
              <a:t> </a:t>
            </a:r>
          </a:p>
          <a:p>
            <a:endParaRPr lang="it-IT" baseline="0" dirty="0" smtClean="0"/>
          </a:p>
          <a:p>
            <a:r>
              <a:rPr lang="it-IT" dirty="0" smtClean="0"/>
              <a:t>In green the JDBC URL connection</a:t>
            </a:r>
            <a:r>
              <a:rPr lang="it-IT" baseline="0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552069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deployment with the wizard of </a:t>
            </a:r>
            <a:r>
              <a:rPr lang="it-IT" dirty="0" err="1" smtClean="0"/>
              <a:t>Eclipes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use the Manifest </a:t>
            </a:r>
            <a:r>
              <a:rPr lang="it-IT" dirty="0" err="1" smtClean="0"/>
              <a:t>yml</a:t>
            </a:r>
            <a:endParaRPr lang="it-IT" dirty="0" smtClean="0"/>
          </a:p>
          <a:p>
            <a:pPr lvl="1"/>
            <a:r>
              <a:rPr lang="it-IT" dirty="0" err="1" smtClean="0"/>
              <a:t>Instance</a:t>
            </a:r>
            <a:r>
              <a:rPr lang="it-IT" dirty="0" smtClean="0"/>
              <a:t> </a:t>
            </a:r>
            <a:r>
              <a:rPr lang="it-IT" dirty="0" err="1" smtClean="0"/>
              <a:t>parameters</a:t>
            </a:r>
            <a:endParaRPr lang="it-IT" dirty="0" smtClean="0"/>
          </a:p>
          <a:p>
            <a:pPr lvl="1"/>
            <a:r>
              <a:rPr lang="it-IT" dirty="0" err="1" smtClean="0"/>
              <a:t>Backing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</a:t>
            </a:r>
            <a:r>
              <a:rPr lang="it-IT" dirty="0" err="1" smtClean="0"/>
              <a:t>resolution</a:t>
            </a:r>
            <a:endParaRPr lang="it-IT" dirty="0" smtClean="0"/>
          </a:p>
          <a:p>
            <a:pPr lvl="1"/>
            <a:r>
              <a:rPr lang="it-IT" dirty="0" smtClean="0"/>
              <a:t>Environment </a:t>
            </a:r>
            <a:r>
              <a:rPr lang="it-IT" dirty="0" err="1" smtClean="0"/>
              <a:t>variables</a:t>
            </a:r>
            <a:r>
              <a:rPr lang="it-IT" dirty="0" smtClean="0"/>
              <a:t> </a:t>
            </a:r>
            <a:r>
              <a:rPr lang="it-IT" dirty="0" err="1" smtClean="0"/>
              <a:t>values</a:t>
            </a:r>
            <a:endParaRPr lang="it-IT" dirty="0" smtClean="0"/>
          </a:p>
          <a:p>
            <a:pPr lvl="1"/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86508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 smtClean="0"/>
              <a:t>Maven</a:t>
            </a:r>
            <a:r>
              <a:rPr lang="it-IT" dirty="0" smtClean="0"/>
              <a:t> Plug in for </a:t>
            </a:r>
            <a:r>
              <a:rPr lang="it-IT" dirty="0" err="1" smtClean="0"/>
              <a:t>Cloud</a:t>
            </a:r>
            <a:r>
              <a:rPr lang="it-IT" dirty="0" smtClean="0"/>
              <a:t> </a:t>
            </a:r>
            <a:r>
              <a:rPr lang="it-IT" dirty="0" err="1" smtClean="0"/>
              <a:t>Foundry</a:t>
            </a:r>
            <a:r>
              <a:rPr lang="it-IT" dirty="0" smtClean="0"/>
              <a:t> deployment 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1014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 smtClean="0"/>
              <a:t>In a Database per Service architecture each service has its own database </a:t>
            </a:r>
          </a:p>
          <a:p>
            <a:r>
              <a:rPr lang="it-IT" sz="3600" dirty="0" smtClean="0"/>
              <a:t>In </a:t>
            </a:r>
            <a:r>
              <a:rPr lang="it-IT" sz="3600" dirty="0" err="1" smtClean="0"/>
              <a:t>this</a:t>
            </a:r>
            <a:r>
              <a:rPr lang="it-IT" sz="3600" dirty="0" smtClean="0"/>
              <a:t> scenario the use of </a:t>
            </a:r>
            <a:r>
              <a:rPr lang="it-IT" sz="3600" dirty="0" err="1" smtClean="0"/>
              <a:t>convenient</a:t>
            </a:r>
            <a:r>
              <a:rPr lang="it-IT" sz="3600" dirty="0" smtClean="0"/>
              <a:t> data model </a:t>
            </a:r>
            <a:r>
              <a:rPr lang="it-IT" sz="3600" dirty="0" err="1" smtClean="0"/>
              <a:t>according</a:t>
            </a:r>
            <a:r>
              <a:rPr lang="it-IT" sz="3600" dirty="0" smtClean="0"/>
              <a:t> to business </a:t>
            </a:r>
            <a:r>
              <a:rPr lang="it-IT" sz="3600" dirty="0" err="1" smtClean="0"/>
              <a:t>requirements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«</a:t>
            </a:r>
            <a:r>
              <a:rPr lang="it-IT" sz="3600" dirty="0" err="1" smtClean="0"/>
              <a:t>poliglot</a:t>
            </a:r>
            <a:r>
              <a:rPr lang="it-IT" sz="3600" dirty="0" smtClean="0"/>
              <a:t> </a:t>
            </a:r>
            <a:r>
              <a:rPr lang="it-IT" sz="3600" dirty="0" err="1" smtClean="0"/>
              <a:t>persistence</a:t>
            </a:r>
            <a:r>
              <a:rPr lang="it-IT" sz="3600" dirty="0" smtClean="0"/>
              <a:t> </a:t>
            </a:r>
            <a:r>
              <a:rPr lang="it-IT" sz="3600" dirty="0" err="1" smtClean="0"/>
              <a:t>approch</a:t>
            </a:r>
            <a:r>
              <a:rPr lang="it-IT" sz="3600" dirty="0" smtClean="0"/>
              <a:t>»</a:t>
            </a:r>
          </a:p>
          <a:p>
            <a:pPr marL="457200" lvl="2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With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the design of </a:t>
            </a:r>
            <a:r>
              <a:rPr lang="it-IT" sz="3600" dirty="0" err="1" smtClean="0"/>
              <a:t>each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done</a:t>
            </a:r>
            <a:r>
              <a:rPr lang="it-IT" sz="3600" dirty="0" smtClean="0"/>
              <a:t> </a:t>
            </a:r>
            <a:r>
              <a:rPr lang="it-IT" sz="3600" dirty="0" err="1" smtClean="0"/>
              <a:t>using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type</a:t>
            </a:r>
            <a:r>
              <a:rPr lang="it-IT" sz="3600" dirty="0" smtClean="0"/>
              <a:t> of database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best </a:t>
            </a:r>
            <a:r>
              <a:rPr lang="it-IT" sz="3600" dirty="0" err="1" smtClean="0"/>
              <a:t>suited</a:t>
            </a:r>
            <a:r>
              <a:rPr lang="it-IT" sz="3600" dirty="0" smtClean="0"/>
              <a:t> to </a:t>
            </a:r>
            <a:r>
              <a:rPr lang="it-IT" sz="3600" dirty="0" err="1" smtClean="0"/>
              <a:t>its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(neo4j for social </a:t>
            </a:r>
            <a:r>
              <a:rPr lang="it-IT" sz="3600" dirty="0" err="1" smtClean="0"/>
              <a:t>graph</a:t>
            </a:r>
            <a:r>
              <a:rPr lang="it-IT" sz="3600" dirty="0" smtClean="0"/>
              <a:t>, </a:t>
            </a:r>
            <a:r>
              <a:rPr lang="it-IT" sz="3600" dirty="0" err="1" smtClean="0"/>
              <a:t>elasticsearch</a:t>
            </a:r>
            <a:r>
              <a:rPr lang="it-IT" sz="3600" dirty="0" smtClean="0"/>
              <a:t> for text </a:t>
            </a:r>
            <a:r>
              <a:rPr lang="it-IT" sz="3600" dirty="0" err="1" smtClean="0"/>
              <a:t>serches</a:t>
            </a:r>
            <a:r>
              <a:rPr lang="it-IT" sz="3600" dirty="0" smtClean="0"/>
              <a:t>, </a:t>
            </a:r>
            <a:r>
              <a:rPr lang="it-IT" sz="3600" dirty="0" err="1" smtClean="0"/>
              <a:t>etc</a:t>
            </a:r>
            <a:r>
              <a:rPr lang="it-IT" sz="3600" dirty="0" smtClean="0"/>
              <a:t>) </a:t>
            </a:r>
            <a:r>
              <a:rPr lang="it-IT" sz="3600" dirty="0" err="1" smtClean="0"/>
              <a:t>obtaining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better</a:t>
            </a:r>
            <a:r>
              <a:rPr lang="it-IT" sz="3600" dirty="0" smtClean="0"/>
              <a:t> performance and </a:t>
            </a:r>
            <a:r>
              <a:rPr lang="it-IT" sz="3600" dirty="0" err="1" smtClean="0"/>
              <a:t>scalability</a:t>
            </a:r>
            <a:endParaRPr lang="it-IT" sz="3600" dirty="0" smtClean="0"/>
          </a:p>
          <a:p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introduce </a:t>
            </a:r>
            <a:r>
              <a:rPr lang="it-IT" sz="3600" dirty="0" err="1" smtClean="0"/>
              <a:t>distributed</a:t>
            </a:r>
            <a:r>
              <a:rPr lang="it-IT" sz="3600" dirty="0" smtClean="0"/>
              <a:t> data </a:t>
            </a:r>
            <a:r>
              <a:rPr lang="it-IT" sz="3600" dirty="0" err="1" smtClean="0"/>
              <a:t>transaction</a:t>
            </a:r>
            <a:r>
              <a:rPr lang="it-IT" sz="3600" dirty="0" smtClean="0"/>
              <a:t> </a:t>
            </a:r>
            <a:r>
              <a:rPr lang="it-IT" sz="3600" dirty="0" err="1" smtClean="0"/>
              <a:t>challenges</a:t>
            </a:r>
            <a:r>
              <a:rPr lang="it-IT" sz="3600" dirty="0" smtClean="0"/>
              <a:t>:</a:t>
            </a:r>
          </a:p>
          <a:p>
            <a:pPr lvl="2"/>
            <a:r>
              <a:rPr lang="en-US" sz="3600" dirty="0" smtClean="0"/>
              <a:t>Because some business transactions need to  span over multiple service, </a:t>
            </a:r>
            <a:r>
              <a:rPr lang="it-IT" sz="3600" dirty="0" err="1" smtClean="0"/>
              <a:t>we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to </a:t>
            </a:r>
            <a:r>
              <a:rPr lang="it-IT" sz="3600" dirty="0" err="1" smtClean="0"/>
              <a:t>implement</a:t>
            </a:r>
            <a:r>
              <a:rPr lang="it-IT" sz="3600" dirty="0" smtClean="0"/>
              <a:t> business </a:t>
            </a:r>
            <a:r>
              <a:rPr lang="it-IT" sz="3600" dirty="0" err="1" smtClean="0"/>
              <a:t>transaction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maintain</a:t>
            </a:r>
            <a:r>
              <a:rPr lang="it-IT" sz="3600" dirty="0" smtClean="0"/>
              <a:t> </a:t>
            </a:r>
            <a:r>
              <a:rPr lang="it-IT" sz="3600" dirty="0" err="1" smtClean="0"/>
              <a:t>consistency</a:t>
            </a:r>
            <a:r>
              <a:rPr lang="it-IT" sz="3600" dirty="0" smtClean="0"/>
              <a:t> </a:t>
            </a:r>
            <a:r>
              <a:rPr lang="it-IT" sz="3600" dirty="0" err="1" smtClean="0"/>
              <a:t>across</a:t>
            </a:r>
            <a:r>
              <a:rPr lang="it-IT" sz="3600" dirty="0" smtClean="0"/>
              <a:t>  multiple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.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019690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 smtClean="0"/>
              <a:t>An event-driven architecture is the mechanism that will ensure data consistency across services, by means of e a dedicated broker that will be in charge of distributing the events </a:t>
            </a:r>
          </a:p>
          <a:p>
            <a:endParaRPr lang="en-US" sz="3600" dirty="0" smtClean="0"/>
          </a:p>
          <a:p>
            <a:r>
              <a:rPr lang="en-US" sz="3600" dirty="0" smtClean="0"/>
              <a:t>Each service publishes an event whenever it update it’s data. Other service subscribe to these  events and when an event is received, the subscriber service will update it’s data</a:t>
            </a:r>
            <a:endParaRPr lang="it-IT" sz="3600" b="1" dirty="0" smtClean="0"/>
          </a:p>
          <a:p>
            <a:endParaRPr lang="en-US" sz="3600" dirty="0" smtClean="0"/>
          </a:p>
          <a:p>
            <a:r>
              <a:rPr lang="en-US" sz="3600" dirty="0" smtClean="0"/>
              <a:t>In this way an application is enabled to maintain data consistency across multiple services without using distributed transactions</a:t>
            </a:r>
          </a:p>
          <a:p>
            <a:endParaRPr lang="it-IT" sz="3600" dirty="0" smtClean="0"/>
          </a:p>
          <a:p>
            <a:endParaRPr lang="en-US" sz="3600" dirty="0" smtClean="0"/>
          </a:p>
          <a:p>
            <a:r>
              <a:rPr lang="en-US" sz="3600" dirty="0" smtClean="0"/>
              <a:t>This solution has the following drawbacks:</a:t>
            </a:r>
            <a:endParaRPr lang="it-IT" sz="3600" dirty="0" smtClean="0"/>
          </a:p>
          <a:p>
            <a:pPr lvl="1"/>
            <a:r>
              <a:rPr lang="en-US" sz="3600" dirty="0" smtClean="0"/>
              <a:t>A more complex programming model</a:t>
            </a:r>
          </a:p>
          <a:p>
            <a:pPr lvl="1"/>
            <a:r>
              <a:rPr lang="en-US" sz="3600" dirty="0" smtClean="0"/>
              <a:t>An overhead of management</a:t>
            </a:r>
          </a:p>
          <a:p>
            <a:pPr lvl="1"/>
            <a:r>
              <a:rPr lang="it-IT" sz="3600" dirty="0" smtClean="0"/>
              <a:t>The </a:t>
            </a:r>
            <a:r>
              <a:rPr lang="it-IT" sz="3600" dirty="0" err="1" smtClean="0"/>
              <a:t>need</a:t>
            </a:r>
            <a:r>
              <a:rPr lang="it-IT" sz="3600" dirty="0" smtClean="0"/>
              <a:t> of </a:t>
            </a:r>
            <a:r>
              <a:rPr lang="it-IT" sz="3600" dirty="0" err="1" smtClean="0"/>
              <a:t>implementing</a:t>
            </a:r>
            <a:r>
              <a:rPr lang="it-IT" sz="3600" dirty="0" smtClean="0"/>
              <a:t> </a:t>
            </a:r>
            <a:r>
              <a:rPr lang="it-IT" sz="3600" dirty="0" err="1" smtClean="0"/>
              <a:t>compensating</a:t>
            </a:r>
            <a:r>
              <a:rPr lang="it-IT" sz="3600" dirty="0" smtClean="0"/>
              <a:t> </a:t>
            </a:r>
            <a:r>
              <a:rPr lang="it-IT" sz="3600" dirty="0" err="1" smtClean="0"/>
              <a:t>transactions</a:t>
            </a:r>
            <a:r>
              <a:rPr lang="it-IT" sz="3600" dirty="0" smtClean="0"/>
              <a:t> to </a:t>
            </a:r>
            <a:r>
              <a:rPr lang="it-IT" sz="3600" dirty="0" err="1" smtClean="0"/>
              <a:t>recover</a:t>
            </a:r>
            <a:r>
              <a:rPr lang="it-IT" sz="3600" dirty="0" smtClean="0"/>
              <a:t> from </a:t>
            </a:r>
            <a:r>
              <a:rPr lang="it-IT" sz="3600" dirty="0" err="1" smtClean="0"/>
              <a:t>application</a:t>
            </a:r>
            <a:r>
              <a:rPr lang="it-IT" sz="3600" dirty="0" smtClean="0"/>
              <a:t> and/or </a:t>
            </a:r>
            <a:r>
              <a:rPr lang="it-IT" sz="3600" dirty="0" err="1" smtClean="0"/>
              <a:t>infrastructure</a:t>
            </a:r>
            <a:r>
              <a:rPr lang="it-IT" sz="3600" dirty="0" smtClean="0"/>
              <a:t> </a:t>
            </a:r>
            <a:r>
              <a:rPr lang="it-IT" sz="3600" dirty="0" err="1" smtClean="0"/>
              <a:t>failures</a:t>
            </a:r>
            <a:endParaRPr lang="it-IT" sz="3600" dirty="0" smtClean="0"/>
          </a:p>
          <a:p>
            <a:pPr lvl="1"/>
            <a:r>
              <a:rPr lang="it-IT" sz="3600" dirty="0" smtClean="0"/>
              <a:t>The </a:t>
            </a:r>
            <a:r>
              <a:rPr lang="it-IT" sz="3600" dirty="0" err="1" smtClean="0"/>
              <a:t>need</a:t>
            </a:r>
            <a:r>
              <a:rPr lang="it-IT" sz="3600" dirty="0" smtClean="0"/>
              <a:t> </a:t>
            </a:r>
            <a:r>
              <a:rPr lang="it-IT" sz="3600" dirty="0" err="1" smtClean="0"/>
              <a:t>also</a:t>
            </a:r>
            <a:r>
              <a:rPr lang="it-IT" sz="3600" dirty="0" smtClean="0"/>
              <a:t> to </a:t>
            </a:r>
            <a:r>
              <a:rPr lang="it-IT" sz="3600" dirty="0" err="1" smtClean="0"/>
              <a:t>implement</a:t>
            </a:r>
            <a:r>
              <a:rPr lang="it-IT" sz="3600" dirty="0" smtClean="0"/>
              <a:t> </a:t>
            </a:r>
            <a:r>
              <a:rPr lang="it-IT" sz="3600" dirty="0" err="1" smtClean="0"/>
              <a:t>queries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retrieve</a:t>
            </a:r>
            <a:r>
              <a:rPr lang="it-IT" sz="3600" dirty="0" smtClean="0"/>
              <a:t> data from multiple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endParaRPr lang="it-IT" sz="36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3600" dirty="0" smtClean="0"/>
              <a:t>With a message broker </a:t>
            </a:r>
            <a:r>
              <a:rPr lang="it-IT" sz="3600" dirty="0" err="1" smtClean="0"/>
              <a:t>there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more </a:t>
            </a:r>
            <a:r>
              <a:rPr lang="it-IT" sz="3600" dirty="0" err="1" smtClean="0"/>
              <a:t>infrastructure</a:t>
            </a:r>
            <a:r>
              <a:rPr lang="it-IT" sz="3600" dirty="0" smtClean="0"/>
              <a:t> to </a:t>
            </a:r>
            <a:r>
              <a:rPr lang="it-IT" sz="3600" dirty="0" err="1" smtClean="0"/>
              <a:t>handle</a:t>
            </a:r>
            <a:r>
              <a:rPr lang="it-IT" sz="3600" dirty="0" smtClean="0"/>
              <a:t> </a:t>
            </a:r>
            <a:r>
              <a:rPr lang="it-IT" sz="3600" dirty="0" err="1" smtClean="0"/>
              <a:t>but</a:t>
            </a:r>
            <a:r>
              <a:rPr lang="it-IT" sz="3600" dirty="0" smtClean="0"/>
              <a:t> </a:t>
            </a:r>
            <a:r>
              <a:rPr lang="it-IT" sz="3600" dirty="0" err="1" smtClean="0"/>
              <a:t>there</a:t>
            </a:r>
            <a:r>
              <a:rPr lang="it-IT" sz="3600" dirty="0" smtClean="0"/>
              <a:t> are </a:t>
            </a:r>
            <a:r>
              <a:rPr lang="it-IT" sz="3600" dirty="0" err="1" smtClean="0"/>
              <a:t>also</a:t>
            </a:r>
            <a:r>
              <a:rPr lang="it-IT" sz="3600" dirty="0" smtClean="0"/>
              <a:t>  a </a:t>
            </a:r>
            <a:r>
              <a:rPr lang="it-IT" sz="3600" dirty="0" err="1" smtClean="0"/>
              <a:t>central</a:t>
            </a:r>
            <a:r>
              <a:rPr lang="it-IT" sz="3600" dirty="0" smtClean="0"/>
              <a:t> </a:t>
            </a:r>
            <a:r>
              <a:rPr lang="it-IT" sz="3600" dirty="0" err="1" smtClean="0"/>
              <a:t>place</a:t>
            </a:r>
            <a:r>
              <a:rPr lang="it-IT" sz="3600" dirty="0" smtClean="0"/>
              <a:t> </a:t>
            </a:r>
            <a:r>
              <a:rPr lang="it-IT" sz="3600" dirty="0" err="1" smtClean="0"/>
              <a:t>where</a:t>
            </a:r>
            <a:r>
              <a:rPr lang="it-IT" sz="3600" dirty="0" smtClean="0"/>
              <a:t> the </a:t>
            </a:r>
            <a:r>
              <a:rPr lang="it-IT" sz="3600" dirty="0" err="1" smtClean="0"/>
              <a:t>events</a:t>
            </a:r>
            <a:r>
              <a:rPr lang="it-IT" sz="3600" dirty="0" smtClean="0"/>
              <a:t> are </a:t>
            </a:r>
            <a:r>
              <a:rPr lang="it-IT" sz="3600" dirty="0" err="1" smtClean="0"/>
              <a:t>stored</a:t>
            </a:r>
            <a:r>
              <a:rPr lang="it-IT" sz="3600" dirty="0" smtClean="0"/>
              <a:t>.</a:t>
            </a:r>
          </a:p>
          <a:p>
            <a:pPr lvl="1"/>
            <a:endParaRPr lang="it-IT" sz="3600" dirty="0" smtClean="0"/>
          </a:p>
          <a:p>
            <a:pPr lvl="1"/>
            <a:endParaRPr lang="it-IT" sz="3600" dirty="0" smtClean="0"/>
          </a:p>
          <a:p>
            <a:r>
              <a:rPr lang="it-IT" sz="3600" dirty="0" smtClean="0"/>
              <a:t>The </a:t>
            </a:r>
            <a:r>
              <a:rPr lang="it-IT" sz="3600" dirty="0" err="1" smtClean="0"/>
              <a:t>failures</a:t>
            </a:r>
            <a:r>
              <a:rPr lang="it-IT" sz="3600" dirty="0" smtClean="0"/>
              <a:t> </a:t>
            </a:r>
            <a:r>
              <a:rPr lang="it-IT" sz="3600" dirty="0" err="1" smtClean="0"/>
              <a:t>issues</a:t>
            </a:r>
            <a:r>
              <a:rPr lang="it-IT" sz="3600" dirty="0" smtClean="0"/>
              <a:t> 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mitigate </a:t>
            </a:r>
            <a:r>
              <a:rPr lang="it-IT" sz="3600" dirty="0" err="1" smtClean="0"/>
              <a:t>choosing</a:t>
            </a:r>
            <a:r>
              <a:rPr lang="it-IT" sz="3600" dirty="0" smtClean="0"/>
              <a:t> an high reliability message broker </a:t>
            </a:r>
            <a:r>
              <a:rPr lang="it-IT" sz="3600" dirty="0" err="1" smtClean="0"/>
              <a:t>infrastructure</a:t>
            </a:r>
            <a:r>
              <a:rPr lang="it-IT" sz="3600" dirty="0" smtClean="0"/>
              <a:t> </a:t>
            </a:r>
          </a:p>
          <a:p>
            <a:r>
              <a:rPr lang="it-IT" sz="3600" dirty="0" err="1" smtClean="0"/>
              <a:t>Eventually</a:t>
            </a:r>
            <a:r>
              <a:rPr lang="it-IT" sz="3600" dirty="0" smtClean="0"/>
              <a:t> the broker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scaled</a:t>
            </a:r>
            <a:r>
              <a:rPr lang="it-IT" sz="3600" dirty="0" smtClean="0"/>
              <a:t> out </a:t>
            </a:r>
            <a:r>
              <a:rPr lang="it-IT" sz="3600" dirty="0" err="1" smtClean="0"/>
              <a:t>indipendenplty</a:t>
            </a:r>
            <a:r>
              <a:rPr lang="it-IT" sz="3600" dirty="0" smtClean="0"/>
              <a:t> from the </a:t>
            </a:r>
            <a:r>
              <a:rPr lang="it-IT" sz="3600" dirty="0" err="1" smtClean="0"/>
              <a:t>rest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system</a:t>
            </a:r>
            <a:r>
              <a:rPr lang="it-IT" sz="360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638413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sz="2800" dirty="0" smtClean="0"/>
          </a:p>
          <a:p>
            <a:r>
              <a:rPr lang="it-IT" sz="2800" dirty="0" err="1" smtClean="0"/>
              <a:t>This</a:t>
            </a:r>
            <a:r>
              <a:rPr lang="it-IT" sz="2800" dirty="0" smtClean="0"/>
              <a:t> </a:t>
            </a:r>
            <a:r>
              <a:rPr lang="it-IT" sz="2800" dirty="0" err="1" smtClean="0"/>
              <a:t>is</a:t>
            </a:r>
            <a:r>
              <a:rPr lang="it-IT" sz="2800" dirty="0" smtClean="0"/>
              <a:t> the </a:t>
            </a:r>
            <a:r>
              <a:rPr lang="it-IT" sz="2800" dirty="0" err="1" smtClean="0"/>
              <a:t>example</a:t>
            </a:r>
            <a:r>
              <a:rPr lang="it-IT" sz="2800" dirty="0" smtClean="0"/>
              <a:t> </a:t>
            </a:r>
            <a:r>
              <a:rPr lang="it-IT" sz="2800" dirty="0" err="1" smtClean="0"/>
              <a:t>provided</a:t>
            </a:r>
            <a:r>
              <a:rPr lang="it-IT" sz="2800" baseline="0" dirty="0" smtClean="0"/>
              <a:t> of </a:t>
            </a:r>
            <a:r>
              <a:rPr lang="it-IT" sz="2800" dirty="0" smtClean="0"/>
              <a:t>a the base model of an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event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driven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architecture</a:t>
            </a:r>
            <a:r>
              <a:rPr lang="it-IT" sz="2800" baseline="0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dirty="0" err="1" smtClean="0"/>
              <a:t>Besides</a:t>
            </a:r>
            <a:r>
              <a:rPr lang="it-IT" sz="2800" dirty="0" smtClean="0"/>
              <a:t> </a:t>
            </a:r>
            <a:r>
              <a:rPr lang="it-IT" sz="2800" dirty="0" err="1" smtClean="0"/>
              <a:t>it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is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also</a:t>
            </a:r>
            <a:r>
              <a:rPr lang="it-IT" sz="2800" baseline="0" dirty="0" smtClean="0"/>
              <a:t> </a:t>
            </a:r>
            <a:r>
              <a:rPr lang="it-IT" sz="2800" dirty="0" smtClean="0"/>
              <a:t>an </a:t>
            </a:r>
            <a:r>
              <a:rPr lang="it-IT" sz="2800" dirty="0" err="1" smtClean="0"/>
              <a:t>example</a:t>
            </a:r>
            <a:r>
              <a:rPr lang="it-IT" sz="2800" dirty="0" smtClean="0"/>
              <a:t> of the  so </a:t>
            </a:r>
            <a:r>
              <a:rPr lang="it-IT" sz="2800" dirty="0" err="1" smtClean="0"/>
              <a:t>called</a:t>
            </a:r>
            <a:r>
              <a:rPr lang="it-IT" sz="2800" dirty="0" smtClean="0"/>
              <a:t> «</a:t>
            </a:r>
            <a:r>
              <a:rPr lang="it-IT" sz="2800" dirty="0" err="1" smtClean="0"/>
              <a:t>poliglot</a:t>
            </a:r>
            <a:r>
              <a:rPr lang="it-IT" sz="2800" dirty="0" smtClean="0"/>
              <a:t> </a:t>
            </a:r>
            <a:r>
              <a:rPr lang="it-IT" sz="2800" dirty="0" err="1" smtClean="0"/>
              <a:t>persistence</a:t>
            </a:r>
            <a:r>
              <a:rPr lang="it-IT" sz="2800" dirty="0" smtClean="0"/>
              <a:t>»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dirty="0" smtClean="0"/>
              <a:t>a model of </a:t>
            </a:r>
            <a:r>
              <a:rPr lang="it-IT" sz="2800" dirty="0" err="1" smtClean="0"/>
              <a:t>persistence</a:t>
            </a:r>
            <a:r>
              <a:rPr lang="it-IT" sz="2800" dirty="0" smtClean="0"/>
              <a:t> </a:t>
            </a:r>
            <a:r>
              <a:rPr lang="it-IT" sz="2800" dirty="0" err="1" smtClean="0"/>
              <a:t>that</a:t>
            </a:r>
            <a:r>
              <a:rPr lang="it-IT" sz="2800" dirty="0" smtClean="0"/>
              <a:t> </a:t>
            </a:r>
            <a:r>
              <a:rPr lang="it-IT" sz="2800" dirty="0" err="1" smtClean="0"/>
              <a:t>spans</a:t>
            </a:r>
            <a:r>
              <a:rPr lang="it-IT" sz="2800" dirty="0" smtClean="0"/>
              <a:t> over </a:t>
            </a:r>
            <a:r>
              <a:rPr lang="it-IT" sz="2800" dirty="0" err="1" smtClean="0"/>
              <a:t>different</a:t>
            </a:r>
            <a:r>
              <a:rPr lang="it-IT" sz="2800" dirty="0" smtClean="0"/>
              <a:t> data </a:t>
            </a:r>
            <a:r>
              <a:rPr lang="it-IT" sz="2800" dirty="0" err="1" smtClean="0"/>
              <a:t>store</a:t>
            </a:r>
            <a:r>
              <a:rPr lang="it-IT" sz="2800" dirty="0" smtClean="0"/>
              <a:t> </a:t>
            </a:r>
            <a:r>
              <a:rPr lang="it-IT" sz="2800" dirty="0" err="1" smtClean="0"/>
              <a:t>introduced</a:t>
            </a:r>
            <a:r>
              <a:rPr lang="it-IT" sz="2800" dirty="0" smtClean="0"/>
              <a:t> for the </a:t>
            </a:r>
            <a:r>
              <a:rPr lang="it-IT" sz="2800" dirty="0" err="1" smtClean="0"/>
              <a:t>fact</a:t>
            </a:r>
            <a:r>
              <a:rPr lang="it-IT" sz="2800" dirty="0" smtClean="0"/>
              <a:t> </a:t>
            </a:r>
            <a:r>
              <a:rPr lang="it-IT" sz="2800" dirty="0" err="1" smtClean="0"/>
              <a:t>that</a:t>
            </a:r>
            <a:r>
              <a:rPr lang="it-IT" sz="2800" dirty="0" smtClean="0"/>
              <a:t> :</a:t>
            </a:r>
          </a:p>
          <a:p>
            <a:pPr marL="971550" marR="0" lvl="1" indent="-5143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2800" dirty="0" err="1" smtClean="0"/>
              <a:t>distributed</a:t>
            </a:r>
            <a:r>
              <a:rPr lang="it-IT" sz="2800" dirty="0" smtClean="0"/>
              <a:t> </a:t>
            </a:r>
            <a:r>
              <a:rPr lang="it-IT" sz="2800" dirty="0" err="1" smtClean="0"/>
              <a:t>transaction</a:t>
            </a:r>
            <a:r>
              <a:rPr lang="it-IT" sz="2800" dirty="0" smtClean="0"/>
              <a:t> </a:t>
            </a:r>
            <a:r>
              <a:rPr lang="it-IT" sz="2800" dirty="0" err="1" smtClean="0"/>
              <a:t>is</a:t>
            </a:r>
            <a:r>
              <a:rPr lang="it-IT" sz="2800" dirty="0" smtClean="0"/>
              <a:t> </a:t>
            </a:r>
            <a:r>
              <a:rPr lang="it-IT" sz="2800" dirty="0" err="1" smtClean="0"/>
              <a:t>not</a:t>
            </a:r>
            <a:r>
              <a:rPr lang="it-IT" sz="2800" dirty="0" smtClean="0"/>
              <a:t> </a:t>
            </a:r>
            <a:r>
              <a:rPr lang="it-IT" sz="2800" dirty="0" err="1" smtClean="0"/>
              <a:t>supported</a:t>
            </a:r>
            <a:r>
              <a:rPr lang="it-IT" sz="2800" dirty="0" smtClean="0"/>
              <a:t> by </a:t>
            </a:r>
            <a:r>
              <a:rPr lang="it-IT" sz="2800" dirty="0" err="1" smtClean="0"/>
              <a:t>MongoDb</a:t>
            </a:r>
            <a:r>
              <a:rPr lang="it-IT" sz="2800" dirty="0" smtClean="0"/>
              <a:t>, </a:t>
            </a:r>
          </a:p>
          <a:p>
            <a:pPr marL="971550" marR="0" lvl="1" indent="-5143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2800" dirty="0" smtClean="0"/>
              <a:t>data </a:t>
            </a:r>
            <a:r>
              <a:rPr lang="it-IT" sz="2800" dirty="0" err="1" smtClean="0"/>
              <a:t>consistency</a:t>
            </a:r>
            <a:r>
              <a:rPr lang="it-IT" sz="2800" dirty="0" smtClean="0"/>
              <a:t> </a:t>
            </a:r>
            <a:r>
              <a:rPr lang="it-IT" sz="2800" dirty="0" err="1" smtClean="0"/>
              <a:t>shoud</a:t>
            </a:r>
            <a:r>
              <a:rPr lang="it-IT" sz="2800" dirty="0" smtClean="0"/>
              <a:t> be </a:t>
            </a:r>
            <a:r>
              <a:rPr lang="it-IT" sz="2800" dirty="0" err="1" smtClean="0"/>
              <a:t>realized</a:t>
            </a:r>
            <a:r>
              <a:rPr lang="it-IT" sz="2800" dirty="0" smtClean="0"/>
              <a:t> by </a:t>
            </a:r>
            <a:r>
              <a:rPr lang="it-IT" sz="2800" dirty="0" err="1" smtClean="0"/>
              <a:t>asynchronous</a:t>
            </a:r>
            <a:r>
              <a:rPr lang="it-IT" sz="2800" dirty="0" smtClean="0"/>
              <a:t> non-</a:t>
            </a:r>
            <a:r>
              <a:rPr lang="it-IT" sz="2800" dirty="0" err="1" smtClean="0"/>
              <a:t>blocking</a:t>
            </a:r>
            <a:r>
              <a:rPr lang="it-IT" sz="2800" dirty="0" smtClean="0"/>
              <a:t> </a:t>
            </a:r>
            <a:r>
              <a:rPr lang="it-IT" sz="2800" dirty="0" err="1" smtClean="0"/>
              <a:t>operations</a:t>
            </a:r>
            <a:endParaRPr lang="it-IT" sz="2800" dirty="0" smtClean="0"/>
          </a:p>
          <a:p>
            <a:endParaRPr lang="it-IT" sz="280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aseline="0" dirty="0" smtClean="0"/>
              <a:t>The </a:t>
            </a:r>
            <a:r>
              <a:rPr lang="it-IT" sz="2800" baseline="0" dirty="0" err="1" smtClean="0"/>
              <a:t>example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consist</a:t>
            </a:r>
            <a:r>
              <a:rPr lang="it-IT" sz="2800" baseline="0" dirty="0" smtClean="0"/>
              <a:t> of </a:t>
            </a:r>
            <a:r>
              <a:rPr lang="it-IT" sz="2800" baseline="0" dirty="0" err="1" smtClean="0"/>
              <a:t>three</a:t>
            </a:r>
            <a:r>
              <a:rPr lang="it-IT" sz="2800" baseline="0" dirty="0" smtClean="0"/>
              <a:t> microservices </a:t>
            </a:r>
            <a:r>
              <a:rPr lang="it-IT" sz="2800" dirty="0" err="1" smtClean="0"/>
              <a:t>represented</a:t>
            </a:r>
            <a:r>
              <a:rPr lang="it-IT" sz="2800" dirty="0" smtClean="0"/>
              <a:t> by the blu </a:t>
            </a:r>
            <a:r>
              <a:rPr lang="it-IT" sz="2800" dirty="0" err="1" smtClean="0"/>
              <a:t>shape</a:t>
            </a:r>
            <a:r>
              <a:rPr lang="it-IT" sz="2800" dirty="0" smtClean="0"/>
              <a:t> </a:t>
            </a:r>
            <a:r>
              <a:rPr lang="it-IT" sz="2800" dirty="0" err="1" smtClean="0"/>
              <a:t>showing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that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e</a:t>
            </a:r>
            <a:r>
              <a:rPr lang="it-IT" sz="2800" dirty="0" err="1" smtClean="0"/>
              <a:t>ach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datastore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is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considered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itself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as</a:t>
            </a:r>
            <a:r>
              <a:rPr lang="it-IT" sz="2800" baseline="0" dirty="0" smtClean="0"/>
              <a:t> a part of the microservice</a:t>
            </a:r>
          </a:p>
          <a:p>
            <a:endParaRPr lang="it-IT" sz="2800" baseline="0" dirty="0" smtClean="0"/>
          </a:p>
          <a:p>
            <a:pPr marL="971550" lvl="1" indent="-514350">
              <a:buFont typeface="+mj-lt"/>
              <a:buAutoNum type="arabicPeriod"/>
            </a:pPr>
            <a:r>
              <a:rPr lang="it-IT" sz="2800" dirty="0" smtClean="0"/>
              <a:t>The first </a:t>
            </a:r>
            <a:r>
              <a:rPr lang="it-IT" sz="2800" dirty="0" err="1" smtClean="0"/>
              <a:t>implements</a:t>
            </a:r>
            <a:r>
              <a:rPr lang="it-IT" sz="2800" dirty="0" smtClean="0"/>
              <a:t> the Booking core </a:t>
            </a:r>
            <a:r>
              <a:rPr lang="it-IT" sz="2800" dirty="0" err="1" smtClean="0"/>
              <a:t>functions</a:t>
            </a:r>
            <a:r>
              <a:rPr lang="it-IT" sz="2800" baseline="0" dirty="0" smtClean="0"/>
              <a:t> </a:t>
            </a:r>
            <a:r>
              <a:rPr lang="it-IT" sz="2800" dirty="0" smtClean="0"/>
              <a:t>with a </a:t>
            </a:r>
            <a:r>
              <a:rPr lang="it-IT" sz="2800" dirty="0" err="1" smtClean="0"/>
              <a:t>MySql</a:t>
            </a:r>
            <a:r>
              <a:rPr lang="it-IT" sz="2800" dirty="0" smtClean="0"/>
              <a:t> </a:t>
            </a:r>
            <a:r>
              <a:rPr lang="it-IT" sz="2800" dirty="0" err="1" smtClean="0"/>
              <a:t>persistence</a:t>
            </a:r>
            <a:r>
              <a:rPr lang="it-IT" sz="2800" dirty="0" smtClean="0"/>
              <a:t> database</a:t>
            </a:r>
          </a:p>
          <a:p>
            <a:pPr marL="971550" marR="0" lvl="1" indent="-5143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2800" dirty="0" smtClean="0"/>
              <a:t>The </a:t>
            </a:r>
            <a:r>
              <a:rPr lang="it-IT" sz="2800" dirty="0" err="1" smtClean="0"/>
              <a:t>second</a:t>
            </a:r>
            <a:r>
              <a:rPr lang="it-IT" sz="2800" dirty="0" smtClean="0"/>
              <a:t> </a:t>
            </a:r>
            <a:r>
              <a:rPr lang="it-IT" sz="2800" dirty="0" err="1" smtClean="0"/>
              <a:t>implements</a:t>
            </a:r>
            <a:r>
              <a:rPr lang="it-IT" sz="2800" dirty="0" smtClean="0"/>
              <a:t> the Management </a:t>
            </a:r>
            <a:r>
              <a:rPr lang="it-IT" sz="2800" dirty="0" err="1" smtClean="0"/>
              <a:t>functions</a:t>
            </a:r>
            <a:r>
              <a:rPr lang="it-IT" sz="2800" dirty="0" smtClean="0"/>
              <a:t> ,</a:t>
            </a:r>
            <a:r>
              <a:rPr lang="it-IT" sz="2800" baseline="0" dirty="0" smtClean="0"/>
              <a:t> with a </a:t>
            </a:r>
            <a:r>
              <a:rPr lang="it-IT" sz="2800" baseline="0" dirty="0" err="1" smtClean="0"/>
              <a:t>MySql</a:t>
            </a:r>
            <a:r>
              <a:rPr lang="it-IT" sz="2800" baseline="0" dirty="0" smtClean="0"/>
              <a:t> </a:t>
            </a:r>
            <a:r>
              <a:rPr lang="it-IT" sz="2800" dirty="0" err="1" smtClean="0"/>
              <a:t>persistence</a:t>
            </a:r>
            <a:r>
              <a:rPr lang="it-IT" sz="2800" dirty="0" smtClean="0"/>
              <a:t> database </a:t>
            </a:r>
            <a:r>
              <a:rPr lang="it-IT" sz="2800" dirty="0" err="1" smtClean="0"/>
              <a:t>too</a:t>
            </a:r>
            <a:endParaRPr lang="it-IT" sz="2800" dirty="0" smtClean="0"/>
          </a:p>
          <a:p>
            <a:pPr marL="971550" lvl="1" indent="-514350">
              <a:buFont typeface="+mj-lt"/>
              <a:buAutoNum type="arabicPeriod"/>
            </a:pPr>
            <a:r>
              <a:rPr lang="it-IT" sz="2800" dirty="0" smtClean="0"/>
              <a:t>The </a:t>
            </a:r>
            <a:r>
              <a:rPr lang="it-IT" sz="2800" dirty="0" err="1" smtClean="0"/>
              <a:t>third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implements</a:t>
            </a:r>
            <a:r>
              <a:rPr lang="it-IT" sz="2800" baseline="0" dirty="0" smtClean="0"/>
              <a:t> the </a:t>
            </a:r>
            <a:r>
              <a:rPr lang="it-IT" sz="2800" dirty="0" err="1" smtClean="0"/>
              <a:t>Materialized</a:t>
            </a:r>
            <a:r>
              <a:rPr lang="it-IT" sz="2800" dirty="0" smtClean="0"/>
              <a:t> </a:t>
            </a:r>
            <a:r>
              <a:rPr lang="it-IT" sz="2800" dirty="0" err="1" smtClean="0"/>
              <a:t>view</a:t>
            </a:r>
            <a:r>
              <a:rPr lang="it-IT" sz="2800" dirty="0" smtClean="0"/>
              <a:t> </a:t>
            </a:r>
            <a:r>
              <a:rPr lang="it-IT" sz="2800" dirty="0" err="1" smtClean="0"/>
              <a:t>functions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using</a:t>
            </a:r>
            <a:r>
              <a:rPr lang="it-IT" sz="2800" baseline="0" dirty="0" smtClean="0"/>
              <a:t> a </a:t>
            </a:r>
            <a:r>
              <a:rPr lang="it-IT" sz="2800" baseline="0" dirty="0" err="1" smtClean="0"/>
              <a:t>Mongo</a:t>
            </a:r>
            <a:r>
              <a:rPr lang="it-IT" sz="2800" baseline="0" dirty="0" smtClean="0"/>
              <a:t> data </a:t>
            </a:r>
            <a:r>
              <a:rPr lang="it-IT" sz="2800" baseline="0" dirty="0" err="1" smtClean="0"/>
              <a:t>store</a:t>
            </a:r>
            <a:endParaRPr lang="it-IT" sz="2800" dirty="0" smtClean="0"/>
          </a:p>
          <a:p>
            <a:endParaRPr lang="it-IT" sz="2800" baseline="0" dirty="0" smtClean="0"/>
          </a:p>
          <a:p>
            <a:r>
              <a:rPr lang="it-IT" sz="2800" dirty="0" smtClean="0"/>
              <a:t>The </a:t>
            </a:r>
            <a:r>
              <a:rPr lang="it-IT" sz="2800" dirty="0" err="1" smtClean="0"/>
              <a:t>realization</a:t>
            </a:r>
            <a:r>
              <a:rPr lang="it-IT" sz="2800" dirty="0" smtClean="0"/>
              <a:t> of a business </a:t>
            </a:r>
            <a:r>
              <a:rPr lang="it-IT" sz="2800" dirty="0" err="1" smtClean="0"/>
              <a:t>transaction</a:t>
            </a:r>
            <a:r>
              <a:rPr lang="it-IT" sz="2800" dirty="0" smtClean="0"/>
              <a:t> </a:t>
            </a:r>
            <a:r>
              <a:rPr lang="it-IT" sz="2800" dirty="0" err="1" smtClean="0"/>
              <a:t>is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provided</a:t>
            </a:r>
            <a:r>
              <a:rPr lang="it-IT" sz="2800" baseline="0" dirty="0" smtClean="0"/>
              <a:t> by :</a:t>
            </a:r>
            <a:endParaRPr lang="it-IT" sz="2800" dirty="0" smtClean="0"/>
          </a:p>
          <a:p>
            <a:endParaRPr lang="it-IT" sz="2800" dirty="0" smtClean="0"/>
          </a:p>
          <a:p>
            <a:pPr marL="685800" lvl="1" indent="-228600">
              <a:buFont typeface="+mj-lt"/>
              <a:buAutoNum type="arabicPeriod"/>
            </a:pPr>
            <a:r>
              <a:rPr lang="it-IT" dirty="0" err="1" smtClean="0"/>
              <a:t>Each</a:t>
            </a:r>
            <a:r>
              <a:rPr lang="it-IT" dirty="0" smtClean="0"/>
              <a:t> business </a:t>
            </a:r>
            <a:r>
              <a:rPr lang="it-IT" dirty="0" err="1" smtClean="0"/>
              <a:t>transaction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</a:t>
            </a:r>
            <a:r>
              <a:rPr lang="it-IT" dirty="0" err="1" smtClean="0"/>
              <a:t>consist</a:t>
            </a:r>
            <a:r>
              <a:rPr lang="it-IT" dirty="0" smtClean="0"/>
              <a:t> of a </a:t>
            </a:r>
            <a:r>
              <a:rPr lang="it-IT" dirty="0" err="1" smtClean="0"/>
              <a:t>series</a:t>
            </a:r>
            <a:r>
              <a:rPr lang="it-IT" dirty="0" smtClean="0"/>
              <a:t> of </a:t>
            </a:r>
            <a:r>
              <a:rPr lang="it-IT" dirty="0" err="1" smtClean="0"/>
              <a:t>steps</a:t>
            </a:r>
            <a:r>
              <a:rPr lang="it-IT" dirty="0" smtClean="0"/>
              <a:t> </a:t>
            </a:r>
            <a:r>
              <a:rPr lang="it-IT" dirty="0" err="1" smtClean="0"/>
              <a:t>each</a:t>
            </a:r>
            <a:r>
              <a:rPr lang="it-IT" dirty="0" smtClean="0"/>
              <a:t> of </a:t>
            </a:r>
            <a:r>
              <a:rPr lang="it-IT" dirty="0" err="1" smtClean="0"/>
              <a:t>these</a:t>
            </a:r>
            <a:r>
              <a:rPr lang="it-IT" dirty="0" smtClean="0"/>
              <a:t> </a:t>
            </a:r>
            <a:r>
              <a:rPr lang="it-IT" dirty="0" err="1" smtClean="0"/>
              <a:t>consists</a:t>
            </a:r>
            <a:r>
              <a:rPr lang="it-IT" dirty="0" smtClean="0"/>
              <a:t> of a microservice </a:t>
            </a:r>
            <a:r>
              <a:rPr lang="it-IT" dirty="0" err="1" smtClean="0"/>
              <a:t>updating</a:t>
            </a:r>
            <a:r>
              <a:rPr lang="it-IT" dirty="0" smtClean="0"/>
              <a:t> a business </a:t>
            </a:r>
            <a:r>
              <a:rPr lang="it-IT" dirty="0" err="1" smtClean="0"/>
              <a:t>entity</a:t>
            </a:r>
            <a:r>
              <a:rPr lang="it-IT" dirty="0" smtClean="0"/>
              <a:t> in </a:t>
            </a:r>
            <a:r>
              <a:rPr lang="it-IT" dirty="0" err="1" smtClean="0"/>
              <a:t>its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datastore</a:t>
            </a:r>
            <a:r>
              <a:rPr lang="it-IT" baseline="0" dirty="0" smtClean="0"/>
              <a:t> </a:t>
            </a:r>
            <a:r>
              <a:rPr lang="it-IT" dirty="0" smtClean="0"/>
              <a:t>and </a:t>
            </a:r>
            <a:r>
              <a:rPr lang="it-IT" dirty="0" err="1" smtClean="0"/>
              <a:t>publishing</a:t>
            </a:r>
            <a:r>
              <a:rPr lang="it-IT" dirty="0" smtClean="0"/>
              <a:t> an </a:t>
            </a:r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trigger the </a:t>
            </a:r>
            <a:r>
              <a:rPr lang="it-IT" dirty="0" err="1" smtClean="0"/>
              <a:t>next</a:t>
            </a:r>
            <a:r>
              <a:rPr lang="it-IT" dirty="0" smtClean="0"/>
              <a:t> </a:t>
            </a:r>
            <a:r>
              <a:rPr lang="it-IT" dirty="0" err="1" smtClean="0"/>
              <a:t>step</a:t>
            </a:r>
            <a:r>
              <a:rPr lang="it-IT" dirty="0" smtClean="0"/>
              <a:t>. </a:t>
            </a:r>
          </a:p>
          <a:p>
            <a:pPr marL="685800" lvl="1" indent="-228600">
              <a:buFont typeface="+mj-lt"/>
              <a:buAutoNum type="arabicPeriod"/>
            </a:pPr>
            <a:r>
              <a:rPr lang="it-IT" dirty="0" smtClean="0"/>
              <a:t>The message broker </a:t>
            </a:r>
            <a:r>
              <a:rPr lang="it-IT" dirty="0" err="1" smtClean="0"/>
              <a:t>guarantees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events</a:t>
            </a:r>
            <a:r>
              <a:rPr lang="it-IT" dirty="0" smtClean="0"/>
              <a:t> are </a:t>
            </a:r>
            <a:r>
              <a:rPr lang="it-IT" dirty="0" err="1" smtClean="0"/>
              <a:t>delivered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</a:t>
            </a:r>
            <a:r>
              <a:rPr lang="it-IT" dirty="0" err="1" smtClean="0"/>
              <a:t>least</a:t>
            </a:r>
            <a:r>
              <a:rPr lang="it-IT" dirty="0" smtClean="0"/>
              <a:t> once</a:t>
            </a:r>
          </a:p>
          <a:p>
            <a:pPr marL="457200" lvl="1" indent="0">
              <a:buFont typeface="+mj-lt"/>
              <a:buNone/>
            </a:pPr>
            <a:endParaRPr lang="it-IT" dirty="0" smtClean="0"/>
          </a:p>
          <a:p>
            <a:pPr marL="0" lvl="0" indent="0">
              <a:buFont typeface="+mj-lt"/>
              <a:buNone/>
            </a:pPr>
            <a:r>
              <a:rPr lang="it-IT" dirty="0" err="1" smtClean="0"/>
              <a:t>Besides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</a:t>
            </a:r>
            <a:r>
              <a:rPr lang="it-IT" dirty="0" err="1" smtClean="0"/>
              <a:t>vents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</a:t>
            </a:r>
            <a:r>
              <a:rPr lang="it-IT" dirty="0" err="1" smtClean="0"/>
              <a:t>used</a:t>
            </a:r>
            <a:r>
              <a:rPr lang="it-IT" dirty="0" smtClean="0"/>
              <a:t> </a:t>
            </a:r>
            <a:r>
              <a:rPr lang="it-IT" dirty="0" err="1" smtClean="0"/>
              <a:t>also</a:t>
            </a:r>
            <a:r>
              <a:rPr lang="it-IT" dirty="0" smtClean="0"/>
              <a:t> to </a:t>
            </a:r>
            <a:r>
              <a:rPr lang="it-IT" dirty="0" err="1" smtClean="0"/>
              <a:t>maintain</a:t>
            </a:r>
            <a:r>
              <a:rPr lang="it-IT" dirty="0" smtClean="0"/>
              <a:t> </a:t>
            </a:r>
            <a:r>
              <a:rPr lang="it-IT" dirty="0" err="1" smtClean="0"/>
              <a:t>materialized</a:t>
            </a:r>
            <a:r>
              <a:rPr lang="it-IT" dirty="0" smtClean="0"/>
              <a:t> </a:t>
            </a:r>
            <a:r>
              <a:rPr lang="it-IT" dirty="0" err="1" smtClean="0"/>
              <a:t>views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joins</a:t>
            </a:r>
            <a:r>
              <a:rPr lang="it-IT" dirty="0" smtClean="0"/>
              <a:t> data </a:t>
            </a:r>
            <a:r>
              <a:rPr lang="it-IT" dirty="0" err="1" smtClean="0"/>
              <a:t>owned</a:t>
            </a:r>
            <a:r>
              <a:rPr lang="it-IT" dirty="0" smtClean="0"/>
              <a:t> by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with </a:t>
            </a:r>
            <a:r>
              <a:rPr lang="it-IT" dirty="0" err="1" smtClean="0"/>
              <a:t>different</a:t>
            </a:r>
            <a:r>
              <a:rPr lang="it-IT" dirty="0" smtClean="0"/>
              <a:t> data </a:t>
            </a:r>
            <a:r>
              <a:rPr lang="it-IT" dirty="0" err="1" smtClean="0"/>
              <a:t>store</a:t>
            </a:r>
            <a:r>
              <a:rPr lang="it-IT" dirty="0" smtClean="0"/>
              <a:t>.</a:t>
            </a:r>
          </a:p>
          <a:p>
            <a:pPr lvl="1"/>
            <a:endParaRPr lang="it-IT" dirty="0" smtClean="0"/>
          </a:p>
          <a:p>
            <a:endParaRPr lang="it-IT" sz="280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63758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chart </a:t>
            </a:r>
            <a:r>
              <a:rPr lang="it-IT" baseline="0" dirty="0" err="1" smtClean="0"/>
              <a:t>provide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subscribing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publishing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details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service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6990650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base model </a:t>
            </a:r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endParaRPr lang="it-IT" dirty="0" smtClean="0"/>
          </a:p>
          <a:p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dashed</a:t>
            </a:r>
            <a:r>
              <a:rPr lang="it-IT" baseline="0" dirty="0" smtClean="0"/>
              <a:t> line show the alternative </a:t>
            </a:r>
            <a:r>
              <a:rPr lang="it-IT" baseline="0" dirty="0" err="1" smtClean="0"/>
              <a:t>publish</a:t>
            </a:r>
            <a:r>
              <a:rPr lang="it-IT" baseline="0" dirty="0" smtClean="0"/>
              <a:t>  </a:t>
            </a:r>
            <a:r>
              <a:rPr lang="it-IT" baseline="0" dirty="0" err="1" smtClean="0"/>
              <a:t>behaviour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choice</a:t>
            </a:r>
            <a:r>
              <a:rPr lang="it-IT" baseline="0" dirty="0" smtClean="0"/>
              <a:t> of the management service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603654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 smtClean="0"/>
              <a:t>Let’s</a:t>
            </a:r>
            <a:r>
              <a:rPr lang="it-IT" dirty="0" smtClean="0"/>
              <a:t> </a:t>
            </a:r>
            <a:r>
              <a:rPr lang="it-IT" dirty="0" err="1" smtClean="0"/>
              <a:t>see</a:t>
            </a:r>
            <a:r>
              <a:rPr lang="it-IT" dirty="0" smtClean="0"/>
              <a:t> some </a:t>
            </a:r>
            <a:r>
              <a:rPr lang="it-IT" dirty="0" err="1" smtClean="0"/>
              <a:t>implementation</a:t>
            </a:r>
            <a:r>
              <a:rPr lang="it-IT" dirty="0" smtClean="0"/>
              <a:t> </a:t>
            </a:r>
            <a:r>
              <a:rPr lang="it-IT" dirty="0" err="1" smtClean="0"/>
              <a:t>details</a:t>
            </a: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The first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dependency</a:t>
            </a:r>
            <a:r>
              <a:rPr lang="it-IT" baseline="0" dirty="0" smtClean="0"/>
              <a:t> to Spring </a:t>
            </a:r>
            <a:r>
              <a:rPr lang="it-IT" baseline="0" dirty="0" err="1" smtClean="0"/>
              <a:t>Cloud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Stream</a:t>
            </a:r>
            <a:r>
              <a:rPr lang="it-IT" baseline="0" dirty="0" smtClean="0"/>
              <a:t> (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how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semplify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development</a:t>
            </a:r>
            <a:r>
              <a:rPr lang="it-IT" baseline="0" dirty="0" smtClean="0"/>
              <a:t>)</a:t>
            </a: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 smtClean="0"/>
              <a:t>Then</a:t>
            </a:r>
            <a:r>
              <a:rPr lang="it-IT" dirty="0" smtClean="0"/>
              <a:t> are </a:t>
            </a:r>
            <a:r>
              <a:rPr lang="it-IT" dirty="0" err="1" smtClean="0"/>
              <a:t>reported</a:t>
            </a:r>
            <a:r>
              <a:rPr lang="it-IT" dirty="0" smtClean="0"/>
              <a:t> the binding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coded</a:t>
            </a:r>
            <a:r>
              <a:rPr lang="it-IT" baseline="0" dirty="0" smtClean="0"/>
              <a:t> in a </a:t>
            </a:r>
            <a:r>
              <a:rPr lang="it-IT" baseline="0" dirty="0" err="1" smtClean="0"/>
              <a:t>properties</a:t>
            </a:r>
            <a:r>
              <a:rPr lang="it-IT" baseline="0" dirty="0" smtClean="0"/>
              <a:t> file</a:t>
            </a: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For </a:t>
            </a:r>
            <a:r>
              <a:rPr lang="it-IT" dirty="0" err="1" smtClean="0"/>
              <a:t>each</a:t>
            </a:r>
            <a:r>
              <a:rPr lang="it-IT" dirty="0" smtClean="0"/>
              <a:t> </a:t>
            </a:r>
            <a:r>
              <a:rPr lang="it-IT" dirty="0" err="1" smtClean="0"/>
              <a:t>content</a:t>
            </a:r>
            <a:r>
              <a:rPr lang="it-IT" dirty="0" smtClean="0"/>
              <a:t> </a:t>
            </a:r>
            <a:r>
              <a:rPr lang="it-IT" dirty="0" err="1" smtClean="0"/>
              <a:t>type</a:t>
            </a:r>
            <a:r>
              <a:rPr lang="it-IT" dirty="0" smtClean="0"/>
              <a:t> </a:t>
            </a:r>
            <a:r>
              <a:rPr lang="it-IT" dirty="0" err="1" smtClean="0"/>
              <a:t>instead</a:t>
            </a:r>
            <a:r>
              <a:rPr lang="it-IT" dirty="0" smtClean="0"/>
              <a:t> of a  </a:t>
            </a:r>
            <a:r>
              <a:rPr lang="it-IT" dirty="0" err="1" smtClean="0"/>
              <a:t>Json</a:t>
            </a:r>
            <a:r>
              <a:rPr lang="it-IT" dirty="0" smtClean="0"/>
              <a:t> </a:t>
            </a:r>
            <a:r>
              <a:rPr lang="it-IT" dirty="0" err="1" smtClean="0"/>
              <a:t>object</a:t>
            </a:r>
            <a:r>
              <a:rPr lang="it-IT" dirty="0" smtClean="0"/>
              <a:t> I </a:t>
            </a:r>
            <a:r>
              <a:rPr lang="it-IT" dirty="0" err="1" smtClean="0"/>
              <a:t>have</a:t>
            </a:r>
            <a:r>
              <a:rPr lang="it-IT" dirty="0" smtClean="0"/>
              <a:t> </a:t>
            </a:r>
            <a:r>
              <a:rPr lang="it-IT" dirty="0" err="1" smtClean="0"/>
              <a:t>prefered</a:t>
            </a:r>
            <a:r>
              <a:rPr lang="it-IT" dirty="0" smtClean="0"/>
              <a:t> a </a:t>
            </a:r>
            <a:r>
              <a:rPr lang="it-IT" dirty="0" err="1" smtClean="0"/>
              <a:t>typed</a:t>
            </a:r>
            <a:r>
              <a:rPr lang="it-IT" dirty="0" smtClean="0"/>
              <a:t> </a:t>
            </a:r>
            <a:r>
              <a:rPr lang="it-IT" dirty="0" err="1" smtClean="0"/>
              <a:t>class</a:t>
            </a: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following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interface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introduction</a:t>
            </a:r>
            <a:r>
              <a:rPr lang="it-IT" baseline="0" dirty="0" smtClean="0"/>
              <a:t> of Spring </a:t>
            </a:r>
            <a:r>
              <a:rPr lang="it-IT" baseline="0" dirty="0" err="1" smtClean="0"/>
              <a:t>Cloud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Stream</a:t>
            </a:r>
            <a:endParaRPr lang="it-IT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 dirty="0" err="1" smtClean="0"/>
              <a:t>Each</a:t>
            </a:r>
            <a:r>
              <a:rPr lang="it-IT" baseline="0" dirty="0" smtClean="0"/>
              <a:t> @Input </a:t>
            </a:r>
            <a:r>
              <a:rPr lang="it-IT" baseline="0" dirty="0" err="1" smtClean="0"/>
              <a:t>annotation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method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corrispond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112043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interface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seen</a:t>
            </a:r>
            <a:r>
              <a:rPr lang="it-IT" baseline="0" dirty="0" smtClean="0"/>
              <a:t> in the </a:t>
            </a:r>
            <a:r>
              <a:rPr lang="it-IT" baseline="0" dirty="0" err="1" smtClean="0"/>
              <a:t>previous</a:t>
            </a:r>
            <a:r>
              <a:rPr lang="it-IT" baseline="0" dirty="0" smtClean="0"/>
              <a:t> chart</a:t>
            </a:r>
          </a:p>
          <a:p>
            <a:r>
              <a:rPr lang="it-IT" dirty="0" smtClean="0"/>
              <a:t>I </a:t>
            </a:r>
            <a:r>
              <a:rPr lang="it-IT" dirty="0" err="1" smtClean="0"/>
              <a:t>vae</a:t>
            </a:r>
            <a:r>
              <a:rPr lang="it-IT" dirty="0" smtClean="0"/>
              <a:t> </a:t>
            </a:r>
            <a:r>
              <a:rPr lang="it-IT" dirty="0" err="1" smtClean="0"/>
              <a:t>reported</a:t>
            </a:r>
            <a:r>
              <a:rPr lang="it-IT" dirty="0" smtClean="0"/>
              <a:t> </a:t>
            </a:r>
            <a:r>
              <a:rPr lang="it-IT" baseline="0" dirty="0" smtClean="0"/>
              <a:t>the </a:t>
            </a:r>
            <a:r>
              <a:rPr lang="it-IT" dirty="0" err="1" smtClean="0"/>
              <a:t>metods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reads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typed</a:t>
            </a:r>
            <a:r>
              <a:rPr lang="it-IT" baseline="0" dirty="0" smtClean="0"/>
              <a:t> message </a:t>
            </a:r>
            <a:r>
              <a:rPr lang="it-IT" baseline="0" dirty="0" err="1" smtClean="0"/>
              <a:t>payload</a:t>
            </a:r>
            <a:r>
              <a:rPr lang="it-IT" baseline="0" dirty="0" smtClean="0"/>
              <a:t> from the </a:t>
            </a:r>
            <a:r>
              <a:rPr lang="it-IT" baseline="0" dirty="0" err="1" smtClean="0"/>
              <a:t>topics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9182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l</a:t>
            </a:r>
            <a:r>
              <a:rPr lang="it-IT" dirty="0" err="1" smtClean="0"/>
              <a:t>oosely</a:t>
            </a:r>
            <a:r>
              <a:rPr lang="it-IT" dirty="0" smtClean="0"/>
              <a:t> </a:t>
            </a:r>
            <a:r>
              <a:rPr lang="it-IT" dirty="0" err="1" smtClean="0"/>
              <a:t>coupled</a:t>
            </a:r>
            <a:r>
              <a:rPr lang="it-IT" dirty="0" smtClean="0"/>
              <a:t>, self-</a:t>
            </a:r>
            <a:r>
              <a:rPr lang="it-IT" dirty="0" err="1" smtClean="0"/>
              <a:t>contained</a:t>
            </a:r>
            <a:r>
              <a:rPr lang="it-IT" dirty="0" smtClean="0"/>
              <a:t>, non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interdependent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structure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yields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greater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efficiency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vastly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improved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streamlining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capabilities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within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organically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cohesive</a:t>
            </a:r>
            <a:r>
              <a:rPr lang="it-IT" baseline="0" dirty="0" smtClean="0"/>
              <a:t> framework.</a:t>
            </a:r>
          </a:p>
          <a:p>
            <a:endParaRPr lang="it-IT" baseline="0" dirty="0" smtClean="0"/>
          </a:p>
          <a:p>
            <a:r>
              <a:rPr lang="it-IT" dirty="0" smtClean="0"/>
              <a:t>In </a:t>
            </a:r>
            <a:r>
              <a:rPr lang="it-IT" dirty="0" err="1" smtClean="0"/>
              <a:t>order</a:t>
            </a:r>
            <a:r>
              <a:rPr lang="it-IT" dirty="0" smtClean="0"/>
              <a:t> to </a:t>
            </a:r>
            <a:r>
              <a:rPr lang="it-IT" dirty="0" err="1" smtClean="0"/>
              <a:t>achieve</a:t>
            </a:r>
            <a:r>
              <a:rPr lang="it-IT" dirty="0" smtClean="0"/>
              <a:t> </a:t>
            </a:r>
            <a:r>
              <a:rPr lang="it-IT" dirty="0" err="1" smtClean="0"/>
              <a:t>this</a:t>
            </a:r>
            <a:r>
              <a:rPr lang="it-IT" baseline="0" dirty="0" smtClean="0"/>
              <a:t> goal, a </a:t>
            </a:r>
            <a:r>
              <a:rPr lang="it-IT" baseline="0" dirty="0" err="1" smtClean="0"/>
              <a:t>microservices-based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architecture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required</a:t>
            </a:r>
            <a:r>
              <a:rPr lang="it-IT" baseline="0" dirty="0" smtClean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890105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Interface and </a:t>
            </a:r>
            <a:r>
              <a:rPr lang="it-IT" dirty="0" err="1" smtClean="0"/>
              <a:t>implementation</a:t>
            </a:r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156542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3200" dirty="0" smtClean="0"/>
              <a:t>So </a:t>
            </a:r>
            <a:r>
              <a:rPr lang="it-IT" sz="3200" dirty="0" err="1" smtClean="0"/>
              <a:t>let’us</a:t>
            </a:r>
            <a:r>
              <a:rPr lang="it-IT" sz="3200" dirty="0" smtClean="0"/>
              <a:t> </a:t>
            </a:r>
            <a:r>
              <a:rPr lang="it-IT" sz="3200" dirty="0" err="1" smtClean="0"/>
              <a:t>see</a:t>
            </a:r>
            <a:r>
              <a:rPr lang="it-IT" sz="3200" dirty="0" smtClean="0"/>
              <a:t> the </a:t>
            </a:r>
            <a:r>
              <a:rPr lang="it-IT" sz="3200" dirty="0" err="1" smtClean="0"/>
              <a:t>coding</a:t>
            </a:r>
            <a:r>
              <a:rPr lang="it-IT" sz="3200" dirty="0" smtClean="0"/>
              <a:t> overhead </a:t>
            </a:r>
            <a:r>
              <a:rPr lang="it-IT" sz="3200" dirty="0" err="1" smtClean="0"/>
              <a:t>when</a:t>
            </a:r>
            <a:r>
              <a:rPr lang="it-IT" sz="3200" dirty="0" smtClean="0"/>
              <a:t> </a:t>
            </a:r>
            <a:r>
              <a:rPr lang="it-IT" sz="3200" dirty="0" err="1" smtClean="0"/>
              <a:t>introducing</a:t>
            </a:r>
            <a:r>
              <a:rPr lang="it-IT" sz="3200" dirty="0" smtClean="0"/>
              <a:t> </a:t>
            </a:r>
            <a:r>
              <a:rPr lang="it-IT" sz="3200" dirty="0" err="1" smtClean="0"/>
              <a:t>such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methododlogy</a:t>
            </a:r>
            <a:r>
              <a:rPr lang="it-IT" sz="3200" baseline="0" dirty="0" smtClean="0"/>
              <a:t> </a:t>
            </a:r>
          </a:p>
          <a:p>
            <a:r>
              <a:rPr lang="it-IT" sz="3200" dirty="0" smtClean="0"/>
              <a:t>To </a:t>
            </a:r>
            <a:r>
              <a:rPr lang="it-IT" sz="3200" dirty="0" err="1" smtClean="0"/>
              <a:t>achieve</a:t>
            </a:r>
            <a:r>
              <a:rPr lang="it-IT" sz="3200" dirty="0" smtClean="0"/>
              <a:t> </a:t>
            </a:r>
            <a:r>
              <a:rPr lang="it-IT" sz="3200" dirty="0" err="1" smtClean="0"/>
              <a:t>tha</a:t>
            </a:r>
            <a:r>
              <a:rPr lang="it-IT" sz="3200" baseline="0" dirty="0" smtClean="0"/>
              <a:t> base model </a:t>
            </a:r>
            <a:r>
              <a:rPr lang="it-IT" sz="3200" baseline="0" dirty="0" err="1" smtClean="0"/>
              <a:t>it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has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been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necessary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adding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two</a:t>
            </a:r>
            <a:r>
              <a:rPr lang="it-IT" sz="3200" dirty="0" smtClean="0"/>
              <a:t> </a:t>
            </a:r>
            <a:r>
              <a:rPr lang="it-IT" sz="3200" dirty="0" err="1" smtClean="0"/>
              <a:t>timestamp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fields</a:t>
            </a:r>
            <a:r>
              <a:rPr lang="it-IT" sz="3200" baseline="0" dirty="0" smtClean="0"/>
              <a:t>  and booking state in booking </a:t>
            </a:r>
            <a:r>
              <a:rPr lang="it-IT" sz="3200" baseline="0" dirty="0" err="1" smtClean="0"/>
              <a:t>table</a:t>
            </a:r>
            <a:r>
              <a:rPr lang="it-IT" sz="3200" baseline="0" dirty="0" smtClean="0"/>
              <a:t> </a:t>
            </a:r>
          </a:p>
          <a:p>
            <a:r>
              <a:rPr lang="it-IT" sz="3200" baseline="0" dirty="0" smtClean="0"/>
              <a:t>	</a:t>
            </a:r>
            <a:endParaRPr lang="it-IT" sz="3200" dirty="0" smtClean="0"/>
          </a:p>
          <a:p>
            <a:r>
              <a:rPr lang="it-IT" sz="3200" dirty="0" smtClean="0"/>
              <a:t>With </a:t>
            </a:r>
            <a:r>
              <a:rPr lang="it-IT" sz="3200" dirty="0" err="1" smtClean="0"/>
              <a:t>this</a:t>
            </a:r>
            <a:r>
              <a:rPr lang="it-IT" sz="3200" baseline="0" dirty="0" smtClean="0"/>
              <a:t> information </a:t>
            </a:r>
            <a:r>
              <a:rPr lang="it-IT" sz="3200" baseline="0" dirty="0" err="1" smtClean="0"/>
              <a:t>it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wil</a:t>
            </a:r>
            <a:r>
              <a:rPr lang="it-IT" sz="3200" baseline="0" dirty="0" smtClean="0"/>
              <a:t> be </a:t>
            </a:r>
            <a:r>
              <a:rPr lang="it-IT" sz="3200" baseline="0" dirty="0" err="1" smtClean="0"/>
              <a:t>able</a:t>
            </a:r>
            <a:r>
              <a:rPr lang="it-IT" sz="3200" baseline="0" dirty="0" smtClean="0"/>
              <a:t> to </a:t>
            </a:r>
            <a:r>
              <a:rPr lang="it-IT" sz="3200" baseline="0" dirty="0" err="1" smtClean="0"/>
              <a:t>achieve</a:t>
            </a:r>
            <a:endParaRPr lang="it-IT" sz="3200" dirty="0" smtClean="0"/>
          </a:p>
          <a:p>
            <a:pPr lvl="1"/>
            <a:r>
              <a:rPr lang="it-IT" sz="3200" dirty="0" smtClean="0"/>
              <a:t>The </a:t>
            </a:r>
            <a:r>
              <a:rPr lang="it-IT" sz="3200" dirty="0" err="1" smtClean="0"/>
              <a:t>current</a:t>
            </a:r>
            <a:r>
              <a:rPr lang="it-IT" sz="3200" dirty="0" smtClean="0"/>
              <a:t> state of </a:t>
            </a:r>
            <a:r>
              <a:rPr lang="it-IT" sz="3200" dirty="0" err="1" smtClean="0"/>
              <a:t>each</a:t>
            </a:r>
            <a:r>
              <a:rPr lang="it-IT" sz="3200" dirty="0" smtClean="0"/>
              <a:t> record</a:t>
            </a:r>
          </a:p>
          <a:p>
            <a:pPr lvl="1"/>
            <a:r>
              <a:rPr lang="it-IT" sz="3200" dirty="0" err="1" smtClean="0"/>
              <a:t>Informaton</a:t>
            </a:r>
            <a:r>
              <a:rPr lang="it-IT" sz="3200" dirty="0" smtClean="0"/>
              <a:t> </a:t>
            </a:r>
            <a:r>
              <a:rPr lang="it-IT" sz="3200" dirty="0" err="1" smtClean="0"/>
              <a:t>necessary</a:t>
            </a:r>
            <a:r>
              <a:rPr lang="it-IT" sz="3200" dirty="0" smtClean="0"/>
              <a:t> to </a:t>
            </a:r>
            <a:r>
              <a:rPr lang="it-IT" sz="3200" dirty="0" err="1" smtClean="0"/>
              <a:t>implement</a:t>
            </a:r>
            <a:r>
              <a:rPr lang="it-IT" sz="3200" dirty="0" smtClean="0"/>
              <a:t> </a:t>
            </a:r>
            <a:r>
              <a:rPr lang="it-IT" sz="3200" dirty="0" err="1" smtClean="0"/>
              <a:t>transactional</a:t>
            </a:r>
            <a:r>
              <a:rPr lang="it-IT" sz="3200" dirty="0" smtClean="0"/>
              <a:t> </a:t>
            </a:r>
            <a:r>
              <a:rPr lang="it-IT" sz="3200" dirty="0" err="1" smtClean="0"/>
              <a:t>behaviour</a:t>
            </a:r>
            <a:endParaRPr lang="it-IT" sz="3200" dirty="0" smtClean="0"/>
          </a:p>
          <a:p>
            <a:pPr lvl="1"/>
            <a:r>
              <a:rPr lang="it-IT" sz="3200" dirty="0" err="1" smtClean="0"/>
              <a:t>Bbokingstate</a:t>
            </a:r>
            <a:r>
              <a:rPr lang="it-IT" sz="3200" dirty="0" smtClean="0"/>
              <a:t> -&gt; </a:t>
            </a:r>
            <a:r>
              <a:rPr lang="it-IT" sz="3200" dirty="0" err="1" smtClean="0"/>
              <a:t>managing</a:t>
            </a:r>
            <a:r>
              <a:rPr lang="it-IT" sz="3200" dirty="0" smtClean="0"/>
              <a:t> the state of the record in the workflow</a:t>
            </a:r>
          </a:p>
          <a:p>
            <a:pPr lvl="1"/>
            <a:r>
              <a:rPr lang="it-IT" sz="3200" dirty="0" err="1" smtClean="0"/>
              <a:t>Timestamof</a:t>
            </a:r>
            <a:r>
              <a:rPr lang="it-IT" sz="3200" dirty="0" smtClean="0"/>
              <a:t> </a:t>
            </a:r>
            <a:r>
              <a:rPr lang="it-IT" sz="3200" dirty="0" err="1" smtClean="0"/>
              <a:t>dcreation</a:t>
            </a:r>
            <a:r>
              <a:rPr lang="it-IT" sz="3200" dirty="0" smtClean="0"/>
              <a:t> to </a:t>
            </a:r>
            <a:r>
              <a:rPr lang="it-IT" sz="3200" dirty="0" err="1" smtClean="0"/>
              <a:t>manage</a:t>
            </a:r>
            <a:r>
              <a:rPr lang="it-IT" sz="3200" dirty="0" smtClean="0"/>
              <a:t> </a:t>
            </a:r>
            <a:r>
              <a:rPr lang="it-IT" sz="3200" dirty="0" err="1" smtClean="0"/>
              <a:t>eventully</a:t>
            </a:r>
            <a:r>
              <a:rPr lang="it-IT" sz="3200" dirty="0" smtClean="0"/>
              <a:t> </a:t>
            </a:r>
            <a:r>
              <a:rPr lang="it-IT" sz="3200" dirty="0" err="1" smtClean="0"/>
              <a:t>errors</a:t>
            </a:r>
            <a:r>
              <a:rPr lang="it-IT" sz="3200" dirty="0" smtClean="0"/>
              <a:t> in the message broker or </a:t>
            </a:r>
            <a:r>
              <a:rPr lang="it-IT" sz="3200" dirty="0" err="1" smtClean="0"/>
              <a:t>application</a:t>
            </a:r>
            <a:endParaRPr lang="it-IT" sz="3200" dirty="0" smtClean="0"/>
          </a:p>
          <a:p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smtClean="0"/>
              <a:t>So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each</a:t>
            </a:r>
            <a:r>
              <a:rPr lang="it-IT" sz="1200" baseline="0" dirty="0" smtClean="0"/>
              <a:t> record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follow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this</a:t>
            </a:r>
            <a:r>
              <a:rPr lang="it-IT" sz="1200" baseline="0" dirty="0" smtClean="0"/>
              <a:t> workflow</a:t>
            </a:r>
            <a:endParaRPr lang="it-IT" sz="120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266848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code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scheduler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specific</a:t>
            </a:r>
            <a:r>
              <a:rPr lang="it-IT" baseline="0" dirty="0" smtClean="0"/>
              <a:t> thread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a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application</a:t>
            </a:r>
            <a:endParaRPr lang="it-IT" baseline="0" dirty="0" smtClean="0"/>
          </a:p>
          <a:p>
            <a:pPr lvl="1"/>
            <a:endParaRPr lang="it-IT" sz="3600" i="1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EnableScheduling</a:t>
            </a:r>
            <a:r>
              <a:rPr lang="it-IT" sz="3600" i="1" dirty="0" smtClean="0"/>
              <a:t> </a:t>
            </a:r>
            <a:r>
              <a:rPr lang="it-IT" sz="3600" i="1" dirty="0" err="1" smtClean="0"/>
              <a:t>is</a:t>
            </a:r>
            <a:r>
              <a:rPr lang="it-IT" sz="3600" i="1" dirty="0" smtClean="0"/>
              <a:t> the </a:t>
            </a:r>
            <a:r>
              <a:rPr lang="it-IT" sz="3600" i="1" dirty="0" err="1" smtClean="0"/>
              <a:t>directive</a:t>
            </a:r>
            <a:r>
              <a:rPr lang="it-IT" sz="3600" i="1" dirty="0" smtClean="0"/>
              <a:t> </a:t>
            </a:r>
            <a:r>
              <a:rPr lang="it-IT" sz="3600" i="1" dirty="0" err="1" smtClean="0"/>
              <a:t>that</a:t>
            </a:r>
            <a:r>
              <a:rPr lang="it-IT" sz="3600" i="1" dirty="0" smtClean="0"/>
              <a:t> </a:t>
            </a:r>
            <a:r>
              <a:rPr lang="it-IT" sz="3600" i="0" dirty="0" err="1" smtClean="0"/>
              <a:t>enable</a:t>
            </a:r>
            <a:r>
              <a:rPr lang="it-IT" sz="3600" i="0" baseline="0" dirty="0" smtClean="0"/>
              <a:t> the </a:t>
            </a:r>
            <a:r>
              <a:rPr lang="it-IT" sz="3600" i="0" baseline="0" dirty="0" err="1" smtClean="0"/>
              <a:t>scheduling</a:t>
            </a:r>
            <a:r>
              <a:rPr lang="it-IT" sz="3600" i="0" baseline="0" dirty="0" smtClean="0"/>
              <a:t> </a:t>
            </a:r>
            <a:r>
              <a:rPr lang="it-IT" sz="3600" i="0" baseline="0" dirty="0" err="1" smtClean="0"/>
              <a:t>behaviour</a:t>
            </a:r>
            <a:r>
              <a:rPr lang="it-IT" sz="3600" i="0" baseline="0" dirty="0" smtClean="0"/>
              <a:t> </a:t>
            </a:r>
            <a:endParaRPr lang="it-IT" sz="3600" dirty="0" smtClean="0"/>
          </a:p>
          <a:p>
            <a:pPr lvl="1"/>
            <a:endParaRPr lang="it-IT" sz="3600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Scheduled</a:t>
            </a:r>
            <a:r>
              <a:rPr lang="it-IT" sz="3600" i="1" baseline="0" dirty="0" smtClean="0"/>
              <a:t>  </a:t>
            </a:r>
            <a:r>
              <a:rPr lang="it-IT" sz="3600" i="0" baseline="0" dirty="0" err="1" smtClean="0"/>
              <a:t>is</a:t>
            </a:r>
            <a:r>
              <a:rPr lang="it-IT" sz="3600" i="0" baseline="0" dirty="0" smtClean="0"/>
              <a:t> the </a:t>
            </a:r>
            <a:r>
              <a:rPr lang="it-IT" sz="3600" i="0" baseline="0" dirty="0" err="1" smtClean="0"/>
              <a:t>directive</a:t>
            </a:r>
            <a:r>
              <a:rPr lang="it-IT" sz="3600" i="0" baseline="0" dirty="0" smtClean="0"/>
              <a:t> </a:t>
            </a:r>
            <a:r>
              <a:rPr lang="it-IT" sz="3600" i="0" baseline="0" dirty="0" err="1" smtClean="0"/>
              <a:t>that</a:t>
            </a:r>
            <a:r>
              <a:rPr lang="it-IT" sz="3600" i="0" baseline="0" dirty="0" smtClean="0"/>
              <a:t>  trigger the </a:t>
            </a:r>
            <a:r>
              <a:rPr lang="it-IT" sz="3600" i="0" baseline="0" dirty="0" err="1" smtClean="0"/>
              <a:t>method</a:t>
            </a:r>
            <a:r>
              <a:rPr lang="it-IT" sz="3600" i="0" baseline="0" dirty="0" smtClean="0"/>
              <a:t> with the </a:t>
            </a:r>
            <a:r>
              <a:rPr lang="it-IT" sz="3600" i="0" baseline="0" dirty="0" err="1" smtClean="0"/>
              <a:t>declared</a:t>
            </a:r>
            <a:r>
              <a:rPr lang="it-IT" sz="3600" i="0" baseline="0" dirty="0" smtClean="0"/>
              <a:t> </a:t>
            </a:r>
            <a:r>
              <a:rPr lang="it-IT" sz="3600" dirty="0" smtClean="0"/>
              <a:t>rate</a:t>
            </a:r>
          </a:p>
          <a:p>
            <a:pPr lvl="1"/>
            <a:endParaRPr lang="it-IT" sz="3600" dirty="0" smtClean="0"/>
          </a:p>
          <a:p>
            <a:pPr lvl="1"/>
            <a:r>
              <a:rPr lang="it-IT" sz="3600" dirty="0" err="1" smtClean="0"/>
              <a:t>Then</a:t>
            </a:r>
            <a:r>
              <a:rPr lang="it-IT" sz="3600" dirty="0" smtClean="0"/>
              <a:t> </a:t>
            </a:r>
            <a:r>
              <a:rPr lang="it-IT" sz="3600" baseline="0" dirty="0" smtClean="0"/>
              <a:t>the business </a:t>
            </a:r>
            <a:r>
              <a:rPr lang="it-IT" sz="3600" baseline="0" dirty="0" err="1" smtClean="0"/>
              <a:t>logic</a:t>
            </a:r>
            <a:r>
              <a:rPr lang="it-IT" sz="3600" baseline="0" dirty="0" smtClean="0"/>
              <a:t> </a:t>
            </a:r>
            <a:r>
              <a:rPr lang="it-IT" sz="3600" baseline="0" dirty="0" err="1" smtClean="0"/>
              <a:t>that</a:t>
            </a:r>
            <a:r>
              <a:rPr lang="it-IT" sz="3600" baseline="0" dirty="0" smtClean="0"/>
              <a:t> </a:t>
            </a:r>
            <a:r>
              <a:rPr lang="it-IT" sz="3600" baseline="0" dirty="0" err="1" smtClean="0"/>
              <a:t>implements</a:t>
            </a:r>
            <a:r>
              <a:rPr lang="it-IT" sz="3600" baseline="0" dirty="0" smtClean="0"/>
              <a:t> </a:t>
            </a:r>
            <a:r>
              <a:rPr lang="it-IT" sz="3600" dirty="0" smtClean="0"/>
              <a:t>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and </a:t>
            </a:r>
            <a:r>
              <a:rPr lang="it-IT" sz="3600" dirty="0" err="1" smtClean="0"/>
              <a:t>topic</a:t>
            </a:r>
            <a:r>
              <a:rPr lang="it-IT" sz="3600" dirty="0" smtClean="0"/>
              <a:t>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 </a:t>
            </a:r>
          </a:p>
          <a:p>
            <a:endParaRPr lang="it-IT" baseline="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9904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simple</a:t>
            </a:r>
            <a:r>
              <a:rPr lang="it-IT" dirty="0" smtClean="0"/>
              <a:t>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landscape</a:t>
            </a:r>
            <a:r>
              <a:rPr lang="it-IT" dirty="0" smtClean="0"/>
              <a:t> </a:t>
            </a:r>
            <a:r>
              <a:rPr lang="it-IT" dirty="0" err="1" smtClean="0"/>
              <a:t>where</a:t>
            </a:r>
            <a:r>
              <a:rPr lang="it-IT" dirty="0" smtClean="0"/>
              <a:t> </a:t>
            </a:r>
          </a:p>
          <a:p>
            <a:r>
              <a:rPr lang="it-IT" dirty="0" smtClean="0"/>
              <a:t>a 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generic</a:t>
            </a:r>
            <a:r>
              <a:rPr lang="it-IT" baseline="0" dirty="0" smtClean="0"/>
              <a:t> service consumer </a:t>
            </a:r>
            <a:r>
              <a:rPr lang="it-IT" baseline="0" dirty="0" err="1" smtClean="0"/>
              <a:t>need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resolve</a:t>
            </a:r>
            <a:r>
              <a:rPr lang="it-IT" baseline="0" dirty="0" smtClean="0"/>
              <a:t> the Booking microservice </a:t>
            </a:r>
          </a:p>
          <a:p>
            <a:r>
              <a:rPr lang="it-IT" baseline="0" dirty="0" smtClean="0"/>
              <a:t>For </a:t>
            </a:r>
            <a:r>
              <a:rPr lang="it-IT" baseline="0" dirty="0" err="1" smtClean="0"/>
              <a:t>asking</a:t>
            </a:r>
            <a:r>
              <a:rPr lang="it-IT" baseline="0" dirty="0" smtClean="0"/>
              <a:t> some of </a:t>
            </a:r>
            <a:r>
              <a:rPr lang="it-IT" baseline="0" dirty="0" err="1" smtClean="0"/>
              <a:t>its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exposed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functions</a:t>
            </a:r>
            <a:endParaRPr lang="it-IT" baseline="0" dirty="0" smtClean="0"/>
          </a:p>
          <a:p>
            <a:endParaRPr lang="it-IT" baseline="0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42692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0976931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Eureka server is on its turn a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microservice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running as a spring boot application just adding the </a:t>
            </a:r>
            <a:r>
              <a:rPr lang="en-US" sz="1200" dirty="0" smtClean="0">
                <a:solidFill>
                  <a:srgbClr val="000000"/>
                </a:solidFill>
              </a:rPr>
              <a:t>@</a:t>
            </a:r>
            <a:r>
              <a:rPr lang="en-US" sz="1200" dirty="0" err="1" smtClean="0">
                <a:solidFill>
                  <a:srgbClr val="000000"/>
                </a:solidFill>
              </a:rPr>
              <a:t>EnableEurekaServer</a:t>
            </a:r>
            <a:r>
              <a:rPr lang="en-US" sz="1200" dirty="0" smtClean="0">
                <a:solidFill>
                  <a:srgbClr val="000000"/>
                </a:solidFill>
              </a:rPr>
              <a:t> annotation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 the following demo this </a:t>
            </a:r>
            <a:r>
              <a:rPr lang="en-US" dirty="0" err="1" smtClean="0"/>
              <a:t>behaviour</a:t>
            </a:r>
            <a:r>
              <a:rPr lang="en-US" dirty="0" smtClean="0"/>
              <a:t> has been switched off (the client side </a:t>
            </a:r>
            <a:r>
              <a:rPr lang="en-US" dirty="0" err="1" smtClean="0"/>
              <a:t>behaviouor</a:t>
            </a:r>
            <a:r>
              <a:rPr lang="en-US" dirty="0" smtClean="0"/>
              <a:t>) (standalone mode) so it does not keep </a:t>
            </a:r>
            <a:r>
              <a:rPr lang="en-US" dirty="0" err="1" smtClean="0"/>
              <a:t>tring</a:t>
            </a:r>
            <a:r>
              <a:rPr lang="en-US" dirty="0" smtClean="0"/>
              <a:t> and failing to  reach its pears.</a:t>
            </a:r>
            <a:endParaRPr lang="it-IT" dirty="0" smtClean="0"/>
          </a:p>
          <a:p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err="1" smtClean="0"/>
              <a:t>standalone</a:t>
            </a:r>
            <a:r>
              <a:rPr lang="it-IT" sz="1200" dirty="0" smtClean="0"/>
              <a:t> mode by </a:t>
            </a:r>
            <a:r>
              <a:rPr lang="it-IT" sz="1200" dirty="0" err="1" smtClean="0"/>
              <a:t>swiching</a:t>
            </a:r>
            <a:r>
              <a:rPr lang="it-IT" sz="1200" dirty="0" smtClean="0"/>
              <a:t> off the client </a:t>
            </a:r>
            <a:r>
              <a:rPr lang="it-IT" sz="1200" dirty="0" err="1" smtClean="0"/>
              <a:t>behaviour</a:t>
            </a:r>
            <a:r>
              <a:rPr lang="it-IT" sz="1200" dirty="0" smtClean="0"/>
              <a:t> so (</a:t>
            </a:r>
            <a:r>
              <a:rPr lang="it-IT" sz="1200" dirty="0" err="1" smtClean="0"/>
              <a:t>this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instance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not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search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is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pair</a:t>
            </a:r>
            <a:r>
              <a:rPr lang="it-IT" sz="1200" baseline="0" dirty="0" smtClean="0"/>
              <a:t> for </a:t>
            </a:r>
            <a:r>
              <a:rPr lang="it-IT" sz="1200" baseline="0" dirty="0" err="1" smtClean="0"/>
              <a:t>syncrhonization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functions</a:t>
            </a:r>
            <a:r>
              <a:rPr lang="it-IT" sz="1200" baseline="0" smtClean="0"/>
              <a:t>)</a:t>
            </a:r>
            <a:endParaRPr lang="it-IT" sz="120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40972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Tranform</a:t>
            </a:r>
            <a:r>
              <a:rPr lang="it-IT" dirty="0" smtClean="0"/>
              <a:t> the </a:t>
            </a:r>
            <a:r>
              <a:rPr lang="it-IT" dirty="0" err="1" smtClean="0"/>
              <a:t>developed</a:t>
            </a:r>
            <a:r>
              <a:rPr lang="it-IT" dirty="0" smtClean="0"/>
              <a:t> microservice to an Eureka </a:t>
            </a:r>
            <a:r>
              <a:rPr lang="it-IT" dirty="0" err="1" smtClean="0"/>
              <a:t>managed</a:t>
            </a:r>
            <a:r>
              <a:rPr lang="it-IT" dirty="0" smtClean="0"/>
              <a:t> service @</a:t>
            </a:r>
            <a:r>
              <a:rPr lang="it-IT" dirty="0" err="1" smtClean="0"/>
              <a:t>Enableeurekaclient</a:t>
            </a:r>
            <a:endParaRPr lang="it-IT" dirty="0" smtClean="0"/>
          </a:p>
          <a:p>
            <a:r>
              <a:rPr lang="it-IT" dirty="0" smtClean="0"/>
              <a:t>@</a:t>
            </a:r>
            <a:r>
              <a:rPr lang="it-IT" dirty="0" err="1" smtClean="0"/>
              <a:t>enablediscoveryclinet</a:t>
            </a:r>
            <a:r>
              <a:rPr lang="it-IT" dirty="0" smtClean="0"/>
              <a:t>….</a:t>
            </a:r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408610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fragment</a:t>
            </a:r>
            <a:r>
              <a:rPr lang="it-IT" dirty="0" smtClean="0"/>
              <a:t> of code shows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resolution</a:t>
            </a:r>
            <a:r>
              <a:rPr lang="it-IT" baseline="0" dirty="0" smtClean="0"/>
              <a:t> of an Eureka service by service </a:t>
            </a:r>
            <a:r>
              <a:rPr lang="it-IT" baseline="0" dirty="0" err="1" smtClean="0"/>
              <a:t>discovery</a:t>
            </a:r>
            <a:r>
              <a:rPr lang="it-IT" baseline="0" dirty="0" smtClean="0"/>
              <a:t> </a:t>
            </a:r>
            <a:endParaRPr lang="it-IT" dirty="0" smtClean="0"/>
          </a:p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dirty="0" err="1" smtClean="0"/>
              <a:t>method</a:t>
            </a:r>
            <a:r>
              <a:rPr lang="it-IT" dirty="0" smtClean="0"/>
              <a:t> of service </a:t>
            </a:r>
            <a:r>
              <a:rPr lang="it-IT" dirty="0" err="1" smtClean="0"/>
              <a:t>resolution</a:t>
            </a:r>
            <a:r>
              <a:rPr lang="it-IT" dirty="0" smtClean="0"/>
              <a:t> </a:t>
            </a:r>
            <a:r>
              <a:rPr lang="it-IT" dirty="0" err="1" smtClean="0"/>
              <a:t>coded</a:t>
            </a:r>
            <a:r>
              <a:rPr lang="it-IT" dirty="0" smtClean="0"/>
              <a:t> inside a service consumer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5965208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feign</a:t>
            </a:r>
            <a:r>
              <a:rPr lang="it-IT" dirty="0" smtClean="0"/>
              <a:t> client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652007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Let’us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load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client </a:t>
            </a:r>
            <a:r>
              <a:rPr lang="it-IT" baseline="0" dirty="0" err="1" smtClean="0"/>
              <a:t>features</a:t>
            </a:r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load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logic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coded</a:t>
            </a:r>
            <a:r>
              <a:rPr lang="it-IT" baseline="0" dirty="0" smtClean="0"/>
              <a:t> client side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6186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loosely</a:t>
            </a:r>
            <a:r>
              <a:rPr lang="it-IT" dirty="0" smtClean="0"/>
              <a:t> </a:t>
            </a:r>
            <a:r>
              <a:rPr lang="it-IT" dirty="0" err="1" smtClean="0"/>
              <a:t>coupled</a:t>
            </a:r>
            <a:r>
              <a:rPr lang="it-IT" dirty="0" smtClean="0"/>
              <a:t>, self-</a:t>
            </a:r>
            <a:r>
              <a:rPr lang="it-IT" dirty="0" err="1" smtClean="0"/>
              <a:t>contained</a:t>
            </a:r>
            <a:r>
              <a:rPr lang="it-IT" dirty="0" smtClean="0"/>
              <a:t>, non </a:t>
            </a:r>
            <a:r>
              <a:rPr lang="it-IT" dirty="0" err="1" smtClean="0"/>
              <a:t>interdependent</a:t>
            </a:r>
            <a:r>
              <a:rPr lang="it-IT" dirty="0" smtClean="0"/>
              <a:t> </a:t>
            </a:r>
            <a:r>
              <a:rPr lang="it-IT" dirty="0" err="1" smtClean="0"/>
              <a:t>structure</a:t>
            </a:r>
            <a:r>
              <a:rPr lang="it-IT" dirty="0" smtClean="0"/>
              <a:t> </a:t>
            </a:r>
            <a:r>
              <a:rPr lang="it-IT" dirty="0" err="1" smtClean="0"/>
              <a:t>yields</a:t>
            </a:r>
            <a:r>
              <a:rPr lang="it-IT" dirty="0" smtClean="0"/>
              <a:t> </a:t>
            </a:r>
            <a:r>
              <a:rPr lang="it-IT" dirty="0" err="1" smtClean="0"/>
              <a:t>greater</a:t>
            </a:r>
            <a:r>
              <a:rPr lang="it-IT" dirty="0" smtClean="0"/>
              <a:t> </a:t>
            </a:r>
            <a:r>
              <a:rPr lang="it-IT" dirty="0" err="1" smtClean="0"/>
              <a:t>efficiency</a:t>
            </a:r>
            <a:r>
              <a:rPr lang="it-IT" dirty="0" smtClean="0"/>
              <a:t> and </a:t>
            </a:r>
            <a:r>
              <a:rPr lang="it-IT" dirty="0" err="1" smtClean="0"/>
              <a:t>vastly</a:t>
            </a:r>
            <a:r>
              <a:rPr lang="it-IT" dirty="0" smtClean="0"/>
              <a:t> </a:t>
            </a:r>
            <a:r>
              <a:rPr lang="it-IT" dirty="0" err="1" smtClean="0"/>
              <a:t>improved</a:t>
            </a:r>
            <a:r>
              <a:rPr lang="it-IT" dirty="0" smtClean="0"/>
              <a:t> </a:t>
            </a:r>
            <a:r>
              <a:rPr lang="it-IT" dirty="0" err="1" smtClean="0"/>
              <a:t>streamlining</a:t>
            </a:r>
            <a:r>
              <a:rPr lang="it-IT" dirty="0" smtClean="0"/>
              <a:t> </a:t>
            </a:r>
            <a:r>
              <a:rPr lang="it-IT" dirty="0" err="1" smtClean="0"/>
              <a:t>capabilities</a:t>
            </a:r>
            <a:r>
              <a:rPr lang="it-IT" dirty="0" smtClean="0"/>
              <a:t> </a:t>
            </a:r>
            <a:r>
              <a:rPr lang="it-IT" dirty="0" err="1" smtClean="0"/>
              <a:t>within</a:t>
            </a:r>
            <a:r>
              <a:rPr lang="it-IT" dirty="0" smtClean="0"/>
              <a:t> an </a:t>
            </a:r>
            <a:r>
              <a:rPr lang="it-IT" dirty="0" err="1" smtClean="0"/>
              <a:t>organically</a:t>
            </a:r>
            <a:r>
              <a:rPr lang="it-IT" dirty="0" smtClean="0"/>
              <a:t> </a:t>
            </a:r>
            <a:r>
              <a:rPr lang="it-IT" dirty="0" err="1" smtClean="0"/>
              <a:t>cohesive</a:t>
            </a:r>
            <a:r>
              <a:rPr lang="it-IT" dirty="0" smtClean="0"/>
              <a:t> framework. </a:t>
            </a:r>
          </a:p>
          <a:p>
            <a:r>
              <a:rPr lang="it-IT" dirty="0" smtClean="0"/>
              <a:t>In </a:t>
            </a:r>
            <a:r>
              <a:rPr lang="it-IT" dirty="0" err="1" smtClean="0"/>
              <a:t>order</a:t>
            </a:r>
            <a:r>
              <a:rPr lang="it-IT" dirty="0" smtClean="0"/>
              <a:t> to </a:t>
            </a:r>
            <a:r>
              <a:rPr lang="it-IT" dirty="0" err="1" smtClean="0"/>
              <a:t>achieve</a:t>
            </a:r>
            <a:r>
              <a:rPr lang="it-IT" dirty="0" smtClean="0"/>
              <a:t> </a:t>
            </a:r>
            <a:r>
              <a:rPr lang="it-IT" dirty="0" err="1" smtClean="0"/>
              <a:t>this</a:t>
            </a:r>
            <a:r>
              <a:rPr lang="it-IT" dirty="0" smtClean="0"/>
              <a:t> goal, a microservices-</a:t>
            </a:r>
            <a:r>
              <a:rPr lang="it-IT" dirty="0" err="1" smtClean="0"/>
              <a:t>based</a:t>
            </a:r>
            <a:r>
              <a:rPr lang="it-IT" dirty="0" smtClean="0"/>
              <a:t> «database per service» </a:t>
            </a:r>
            <a:r>
              <a:rPr lang="it-IT" dirty="0" err="1" smtClean="0"/>
              <a:t>architecture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required</a:t>
            </a:r>
            <a:r>
              <a:rPr lang="it-IT" dirty="0" smtClean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890105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8218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</a:t>
            </a:r>
            <a:r>
              <a:rPr lang="it-IT" dirty="0" err="1" smtClean="0"/>
              <a:t>behaviour</a:t>
            </a:r>
            <a:r>
              <a:rPr lang="it-IT" dirty="0" smtClean="0"/>
              <a:t> of Eureka inside PWS</a:t>
            </a:r>
          </a:p>
          <a:p>
            <a:endParaRPr lang="it-IT" dirty="0" smtClean="0"/>
          </a:p>
          <a:p>
            <a:r>
              <a:rPr lang="it-IT" dirty="0" smtClean="0"/>
              <a:t>Eureka </a:t>
            </a:r>
            <a:r>
              <a:rPr lang="it-IT" dirty="0" err="1" smtClean="0"/>
              <a:t>will</a:t>
            </a:r>
            <a:r>
              <a:rPr lang="it-IT" dirty="0" smtClean="0"/>
              <a:t> use the PWS </a:t>
            </a:r>
            <a:r>
              <a:rPr lang="it-IT" dirty="0" err="1" smtClean="0"/>
              <a:t>features</a:t>
            </a:r>
            <a:r>
              <a:rPr lang="it-IT" dirty="0" smtClean="0"/>
              <a:t> of </a:t>
            </a:r>
            <a:r>
              <a:rPr lang="it-IT" dirty="0" err="1" smtClean="0"/>
              <a:t>dynamical</a:t>
            </a:r>
            <a:r>
              <a:rPr lang="it-IT" dirty="0" smtClean="0"/>
              <a:t> </a:t>
            </a:r>
            <a:r>
              <a:rPr lang="it-IT" dirty="0" err="1" smtClean="0"/>
              <a:t>allocated</a:t>
            </a:r>
            <a:r>
              <a:rPr lang="it-IT" dirty="0" smtClean="0"/>
              <a:t> </a:t>
            </a:r>
            <a:r>
              <a:rPr lang="it-IT" dirty="0" err="1" smtClean="0"/>
              <a:t>ports</a:t>
            </a:r>
            <a:r>
              <a:rPr lang="it-IT" dirty="0" smtClean="0"/>
              <a:t> so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easy to </a:t>
            </a:r>
            <a:r>
              <a:rPr lang="it-IT" dirty="0" err="1" smtClean="0"/>
              <a:t>add</a:t>
            </a:r>
            <a:r>
              <a:rPr lang="it-IT" dirty="0" smtClean="0"/>
              <a:t> a new </a:t>
            </a:r>
            <a:r>
              <a:rPr lang="it-IT" dirty="0" err="1" smtClean="0"/>
              <a:t>instance</a:t>
            </a:r>
            <a:r>
              <a:rPr lang="it-IT" dirty="0" smtClean="0"/>
              <a:t> of a service </a:t>
            </a:r>
            <a:r>
              <a:rPr lang="it-IT" dirty="0" err="1" smtClean="0"/>
              <a:t>discovered</a:t>
            </a:r>
            <a:r>
              <a:rPr lang="it-IT" dirty="0" smtClean="0"/>
              <a:t> and </a:t>
            </a:r>
            <a:r>
              <a:rPr lang="it-IT" dirty="0" err="1" smtClean="0"/>
              <a:t>registred</a:t>
            </a:r>
            <a:r>
              <a:rPr lang="it-IT" dirty="0" smtClean="0"/>
              <a:t> inside the eureka server </a:t>
            </a:r>
            <a:r>
              <a:rPr lang="it-IT" dirty="0" err="1" smtClean="0"/>
              <a:t>running</a:t>
            </a:r>
            <a:r>
              <a:rPr lang="it-IT" dirty="0" smtClean="0"/>
              <a:t> inside PWS.</a:t>
            </a:r>
          </a:p>
          <a:p>
            <a:endParaRPr lang="it-IT" dirty="0" smtClean="0"/>
          </a:p>
          <a:p>
            <a:r>
              <a:rPr lang="it-IT" dirty="0" smtClean="0"/>
              <a:t>[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</a:t>
            </a:r>
            <a:r>
              <a:rPr lang="it-IT" dirty="0" err="1" smtClean="0"/>
              <a:t>enought</a:t>
            </a:r>
            <a:r>
              <a:rPr lang="it-IT" dirty="0" smtClean="0"/>
              <a:t> scale out more </a:t>
            </a:r>
            <a:r>
              <a:rPr lang="it-IT" dirty="0" err="1" smtClean="0"/>
              <a:t>tahn</a:t>
            </a:r>
            <a:r>
              <a:rPr lang="it-IT" dirty="0" smtClean="0"/>
              <a:t> an </a:t>
            </a:r>
            <a:r>
              <a:rPr lang="it-IT" dirty="0" err="1" smtClean="0"/>
              <a:t>instance</a:t>
            </a:r>
            <a:r>
              <a:rPr lang="it-IT" dirty="0" smtClean="0"/>
              <a:t> of a </a:t>
            </a:r>
            <a:r>
              <a:rPr lang="it-IT" dirty="0" err="1" smtClean="0"/>
              <a:t>registred</a:t>
            </a:r>
            <a:r>
              <a:rPr lang="it-IT" dirty="0" smtClean="0"/>
              <a:t> service under Eureka </a:t>
            </a:r>
            <a:r>
              <a:rPr lang="it-IT" dirty="0" err="1" smtClean="0"/>
              <a:t>thata</a:t>
            </a:r>
            <a:r>
              <a:rPr lang="it-IT" dirty="0" smtClean="0"/>
              <a:t> PWS </a:t>
            </a:r>
            <a:r>
              <a:rPr lang="it-IT" dirty="0" err="1" smtClean="0"/>
              <a:t>will</a:t>
            </a:r>
            <a:r>
              <a:rPr lang="it-IT" dirty="0" smtClean="0"/>
              <a:t> allocate new </a:t>
            </a:r>
            <a:r>
              <a:rPr lang="it-IT" dirty="0" err="1" smtClean="0"/>
              <a:t>port</a:t>
            </a:r>
            <a:r>
              <a:rPr lang="it-IT" dirty="0" smtClean="0"/>
              <a:t> </a:t>
            </a:r>
            <a:r>
              <a:rPr lang="it-IT" dirty="0" err="1" smtClean="0"/>
              <a:t>dinamically</a:t>
            </a:r>
            <a:r>
              <a:rPr lang="it-IT" dirty="0" smtClean="0"/>
              <a:t> and </a:t>
            </a:r>
            <a:r>
              <a:rPr lang="it-IT" dirty="0" err="1" smtClean="0"/>
              <a:t>then</a:t>
            </a:r>
            <a:r>
              <a:rPr lang="it-IT" dirty="0" smtClean="0"/>
              <a:t> </a:t>
            </a:r>
            <a:r>
              <a:rPr lang="it-IT" dirty="0" err="1" smtClean="0"/>
              <a:t>register</a:t>
            </a:r>
            <a:r>
              <a:rPr lang="it-IT" dirty="0" smtClean="0"/>
              <a:t> </a:t>
            </a:r>
            <a:r>
              <a:rPr lang="it-IT" dirty="0" err="1" smtClean="0"/>
              <a:t>themself</a:t>
            </a:r>
            <a:r>
              <a:rPr lang="it-IT" dirty="0" smtClean="0"/>
              <a:t> to the service </a:t>
            </a:r>
            <a:r>
              <a:rPr lang="it-IT" dirty="0" err="1" smtClean="0"/>
              <a:t>discovery</a:t>
            </a:r>
            <a:r>
              <a:rPr lang="it-IT" dirty="0" smtClean="0"/>
              <a:t> server]</a:t>
            </a:r>
          </a:p>
          <a:p>
            <a:endParaRPr lang="it-IT" dirty="0" smtClean="0">
              <a:solidFill>
                <a:srgbClr val="FF0000"/>
              </a:solidFill>
            </a:endParaRPr>
          </a:p>
          <a:p>
            <a:r>
              <a:rPr lang="it-IT" dirty="0" smtClean="0">
                <a:solidFill>
                  <a:srgbClr val="FF0000"/>
                </a:solidFill>
              </a:rPr>
              <a:t>Inside </a:t>
            </a:r>
            <a:r>
              <a:rPr lang="it-IT" dirty="0" err="1" smtClean="0">
                <a:solidFill>
                  <a:srgbClr val="FF0000"/>
                </a:solidFill>
              </a:rPr>
              <a:t>pws</a:t>
            </a:r>
            <a:r>
              <a:rPr lang="it-IT" dirty="0" smtClean="0">
                <a:solidFill>
                  <a:srgbClr val="FF0000"/>
                </a:solidFill>
              </a:rPr>
              <a:t> monitor and </a:t>
            </a:r>
            <a:r>
              <a:rPr lang="it-IT" dirty="0" err="1" smtClean="0">
                <a:solidFill>
                  <a:srgbClr val="FF0000"/>
                </a:solidFill>
              </a:rPr>
              <a:t>elastic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runtime</a:t>
            </a:r>
            <a:r>
              <a:rPr lang="it-IT" dirty="0" smtClean="0">
                <a:solidFill>
                  <a:srgbClr val="FF0000"/>
                </a:solidFill>
              </a:rPr>
              <a:t> and the </a:t>
            </a:r>
            <a:r>
              <a:rPr lang="it-IT" dirty="0" err="1" smtClean="0">
                <a:solidFill>
                  <a:srgbClr val="FF0000"/>
                </a:solidFill>
              </a:rPr>
              <a:t>combination</a:t>
            </a:r>
            <a:r>
              <a:rPr lang="it-IT" dirty="0" smtClean="0">
                <a:solidFill>
                  <a:srgbClr val="FF0000"/>
                </a:solidFill>
              </a:rPr>
              <a:t> of the </a:t>
            </a:r>
            <a:r>
              <a:rPr lang="it-IT" dirty="0" err="1" smtClean="0">
                <a:solidFill>
                  <a:srgbClr val="FF0000"/>
                </a:solidFill>
              </a:rPr>
              <a:t>two</a:t>
            </a:r>
            <a:r>
              <a:rPr lang="it-IT" dirty="0" smtClean="0">
                <a:solidFill>
                  <a:srgbClr val="FF0000"/>
                </a:solidFill>
              </a:rPr>
              <a:t> cache and the </a:t>
            </a:r>
            <a:r>
              <a:rPr lang="it-IT" dirty="0" err="1" smtClean="0">
                <a:solidFill>
                  <a:srgbClr val="FF0000"/>
                </a:solidFill>
              </a:rPr>
              <a:t>hearthbeat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makes</a:t>
            </a:r>
            <a:r>
              <a:rPr lang="it-IT" dirty="0" smtClean="0">
                <a:solidFill>
                  <a:srgbClr val="FF0000"/>
                </a:solidFill>
              </a:rPr>
              <a:t> a </a:t>
            </a:r>
            <a:r>
              <a:rPr lang="it-IT" dirty="0" err="1" smtClean="0">
                <a:solidFill>
                  <a:srgbClr val="FF0000"/>
                </a:solidFill>
              </a:rPr>
              <a:t>standalone</a:t>
            </a:r>
            <a:r>
              <a:rPr lang="it-IT" dirty="0" smtClean="0">
                <a:solidFill>
                  <a:srgbClr val="FF0000"/>
                </a:solidFill>
              </a:rPr>
              <a:t> eureka server configuration </a:t>
            </a:r>
            <a:r>
              <a:rPr lang="it-IT" dirty="0" err="1" smtClean="0">
                <a:solidFill>
                  <a:srgbClr val="FF0000"/>
                </a:solidFill>
              </a:rPr>
              <a:t>fairly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resilient</a:t>
            </a:r>
            <a:r>
              <a:rPr lang="it-IT" dirty="0" smtClean="0">
                <a:solidFill>
                  <a:srgbClr val="FF0000"/>
                </a:solidFill>
              </a:rPr>
              <a:t> to </a:t>
            </a:r>
            <a:r>
              <a:rPr lang="it-IT" dirty="0" err="1" smtClean="0">
                <a:solidFill>
                  <a:srgbClr val="FF0000"/>
                </a:solidFill>
              </a:rPr>
              <a:t>failure</a:t>
            </a:r>
            <a:endParaRPr lang="it-IT" dirty="0" smtClean="0">
              <a:solidFill>
                <a:srgbClr val="FF000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0112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aseline="0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output trace of the service startup (APP/0)</a:t>
            </a:r>
          </a:p>
          <a:p>
            <a:r>
              <a:rPr lang="it-IT" baseline="0" dirty="0" err="1" smtClean="0"/>
              <a:t>Then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call of the consumer service</a:t>
            </a:r>
          </a:p>
          <a:p>
            <a:r>
              <a:rPr lang="it-IT" baseline="0" dirty="0" smtClean="0"/>
              <a:t>In </a:t>
            </a:r>
            <a:r>
              <a:rPr lang="it-IT" baseline="0" dirty="0" err="1" smtClean="0"/>
              <a:t>red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note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responding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 (APP/0)</a:t>
            </a:r>
          </a:p>
          <a:p>
            <a:endParaRPr lang="it-IT" baseline="0" dirty="0" smtClean="0"/>
          </a:p>
          <a:p>
            <a:r>
              <a:rPr lang="it-IT" baseline="0" dirty="0" smtClean="0"/>
              <a:t>[GO TO EUREKA AND SCALE UP THE SERVICE INSTANCE]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3338186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So </a:t>
            </a:r>
            <a:r>
              <a:rPr lang="it-IT" dirty="0" err="1" smtClean="0"/>
              <a:t>after</a:t>
            </a:r>
            <a:r>
              <a:rPr lang="it-IT" dirty="0" smtClean="0"/>
              <a:t> </a:t>
            </a:r>
            <a:r>
              <a:rPr lang="it-IT" dirty="0" err="1" smtClean="0"/>
              <a:t>scaling</a:t>
            </a:r>
            <a:r>
              <a:rPr lang="it-IT" dirty="0" smtClean="0"/>
              <a:t> up</a:t>
            </a:r>
            <a:r>
              <a:rPr lang="it-IT" baseline="0" dirty="0" smtClean="0"/>
              <a:t> and turn </a:t>
            </a:r>
            <a:r>
              <a:rPr lang="it-IT" baseline="0" dirty="0" err="1" smtClean="0"/>
              <a:t>available</a:t>
            </a:r>
            <a:r>
              <a:rPr lang="it-IT" baseline="0" dirty="0" smtClean="0"/>
              <a:t> a new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of a service </a:t>
            </a:r>
          </a:p>
          <a:p>
            <a:r>
              <a:rPr lang="it-IT" baseline="0" dirty="0" smtClean="0"/>
              <a:t>The consumer </a:t>
            </a:r>
            <a:r>
              <a:rPr lang="it-IT" baseline="0" dirty="0" err="1" smtClean="0"/>
              <a:t>calls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continues</a:t>
            </a:r>
            <a:r>
              <a:rPr lang="it-IT" baseline="0" dirty="0" smtClean="0"/>
              <a:t> to be </a:t>
            </a:r>
            <a:r>
              <a:rPr lang="it-IT" baseline="0" dirty="0" err="1" smtClean="0"/>
              <a:t>resolved</a:t>
            </a:r>
            <a:r>
              <a:rPr lang="it-IT" baseline="0" dirty="0" smtClean="0"/>
              <a:t> by the 0 </a:t>
            </a:r>
            <a:r>
              <a:rPr lang="it-IT" baseline="0" dirty="0" err="1" smtClean="0"/>
              <a:t>indexed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of the pool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269098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But</a:t>
            </a:r>
            <a:r>
              <a:rPr lang="it-IT" dirty="0" smtClean="0"/>
              <a:t> once the </a:t>
            </a:r>
            <a:r>
              <a:rPr lang="it-IT" dirty="0" err="1" smtClean="0"/>
              <a:t>instance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turn </a:t>
            </a:r>
            <a:r>
              <a:rPr lang="it-IT" dirty="0" err="1" smtClean="0"/>
              <a:t>available</a:t>
            </a:r>
            <a:r>
              <a:rPr lang="it-IT" dirty="0" smtClean="0"/>
              <a:t>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next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requests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addressed</a:t>
            </a:r>
            <a:r>
              <a:rPr lang="it-IT" baseline="0" dirty="0" smtClean="0"/>
              <a:t> to the new </a:t>
            </a:r>
            <a:r>
              <a:rPr lang="it-IT" baseline="0" dirty="0" err="1" smtClean="0"/>
              <a:t>instance</a:t>
            </a:r>
            <a:endParaRPr lang="it-IT" baseline="0" dirty="0" smtClean="0"/>
          </a:p>
          <a:p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round </a:t>
            </a:r>
            <a:r>
              <a:rPr lang="it-IT" baseline="0" dirty="0" err="1" smtClean="0"/>
              <a:t>robin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behaviour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address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requested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between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two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endParaRPr lang="it-IT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349310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8318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TABLE RECAP (RUN THROUGUH)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SUMMARIZES) THE TECHNOLOGIES that fulfill the requirements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9935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CHART REPRESENTS HOW TECHNOLOGIES AND FRAMEWORKS  MAP THE RELATIONSHIP BETWEEN THE LIFECYCLE AND THE SERVICES OF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PHASE.   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Configuration management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carried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out by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GITHUB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lifecycle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 Automation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carried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out with Eclipse from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Jenkins@openshift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QA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environment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Delivery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provided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development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Eclipse IDE,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integration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with PWS in production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1200" b="1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Backing</a:t>
            </a:r>
            <a:r>
              <a:rPr lang="it-IT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b="1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services</a:t>
            </a:r>
            <a:r>
              <a:rPr lang="it-IT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provided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local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environment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QA and by «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service» pattern in production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91965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CHART/SLIDE/IMAGE/TABLE REPRESENTS HOW TECHNOLOGIES AND FRAMEWORKS  MAP THE RELATIONSHIP BETWEEN THE LIFECYCLE AND THE SERVICES OF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PHASE.  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LIGHT BLUE SHAPE STANDS FOR A PAAS PLATFORM AS A SERVICE INSTANCE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WHILE THE YELLOW ONE STANDS FOR THE LOCAL VERSION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Configuration management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carried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out by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GITHUB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during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all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lifecycle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process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Build Automation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carried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out with Eclipse from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with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Jenkins@openshift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QA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environment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Delivery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lang="it-IT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provided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the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development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phase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Eclipse IDE,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integration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with PWS in production</a:t>
            </a:r>
          </a:p>
          <a:p>
            <a:pPr marL="228600" marR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1200" b="1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Backing</a:t>
            </a:r>
            <a:r>
              <a:rPr lang="it-IT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b="1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services</a:t>
            </a:r>
            <a:r>
              <a:rPr lang="it-IT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are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provided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local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environment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instance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from 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QA and by «</a:t>
            </a:r>
            <a:r>
              <a:rPr lang="it-IT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</a:t>
            </a:r>
            <a:r>
              <a:rPr lang="it-IT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service» pattern in production</a:t>
            </a:r>
            <a:endParaRPr lang="it-IT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9196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7807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833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178800" y="0"/>
            <a:ext cx="15290800" cy="720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78800" y="7467600"/>
            <a:ext cx="152908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ransition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+mj-lt"/>
          <a:ea typeface="+mj-ea"/>
          <a:cs typeface="+mj-cs"/>
          <a:sym typeface="Arial" pitchFamily="34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9pPr>
    </p:titleStyle>
    <p:bodyStyle>
      <a:lvl1pPr marL="342900" indent="-342900" algn="ctr" rtl="0" eaLnBrk="0" fontAlgn="base" hangingPunct="0">
        <a:spcBef>
          <a:spcPct val="0"/>
        </a:spcBef>
        <a:spcAft>
          <a:spcPct val="0"/>
        </a:spcAft>
        <a:buChar char="•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742950" indent="-285750" algn="ctr" rtl="0" eaLnBrk="0" fontAlgn="base" hangingPunct="0">
        <a:spcBef>
          <a:spcPct val="0"/>
        </a:spcBef>
        <a:spcAft>
          <a:spcPct val="0"/>
        </a:spcAft>
        <a:buChar char="–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1143000" indent="-228600" algn="ctr" rtl="0" eaLnBrk="0" fontAlgn="base" hangingPunct="0">
        <a:spcBef>
          <a:spcPct val="0"/>
        </a:spcBef>
        <a:spcAft>
          <a:spcPct val="0"/>
        </a:spcAft>
        <a:buChar char="•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1600200" indent="-228600" algn="ctr" rtl="0" eaLnBrk="0" fontAlgn="base" hangingPunct="0">
        <a:spcBef>
          <a:spcPct val="0"/>
        </a:spcBef>
        <a:spcAft>
          <a:spcPct val="0"/>
        </a:spcAft>
        <a:buChar char="–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2057400" indent="-228600" algn="ctr" rtl="0" eaLnBrk="0" fontAlgn="base" hangingPunct="0">
        <a:spcBef>
          <a:spcPct val="0"/>
        </a:spcBef>
        <a:spcAft>
          <a:spcPct val="0"/>
        </a:spcAft>
        <a:buChar char="»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17538" y="241300"/>
            <a:ext cx="23134637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7538" y="1676400"/>
            <a:ext cx="23134637" cy="106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+mj-lt"/>
          <a:ea typeface="+mj-ea"/>
          <a:cs typeface="+mj-cs"/>
          <a:sym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9pPr>
    </p:titleStyle>
    <p:bodyStyle>
      <a:lvl1pPr marL="457200" indent="-457200" algn="l" rtl="0" eaLnBrk="0" fontAlgn="base" hangingPunct="0">
        <a:lnSpc>
          <a:spcPct val="90000"/>
        </a:lnSpc>
        <a:spcBef>
          <a:spcPts val="2100"/>
        </a:spcBef>
        <a:spcAft>
          <a:spcPct val="0"/>
        </a:spcAft>
        <a:buClr>
          <a:srgbClr val="510C76"/>
        </a:buClr>
        <a:buSzPct val="100000"/>
        <a:buFont typeface="Wingdings" pitchFamily="2" charset="2"/>
        <a:buChar char="§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876300" indent="-457200" algn="l" rtl="0" eaLnBrk="0" fontAlgn="base" hangingPunct="0">
        <a:lnSpc>
          <a:spcPct val="90000"/>
        </a:lnSpc>
        <a:spcBef>
          <a:spcPts val="19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1333500" indent="-457200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1790700" indent="-457200" algn="l" rtl="0" eaLnBrk="0" fontAlgn="base" hangingPunct="0">
        <a:lnSpc>
          <a:spcPct val="90000"/>
        </a:lnSpc>
        <a:spcBef>
          <a:spcPts val="13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2247900" indent="-457200" algn="l" rtl="0" eaLnBrk="0" fontAlgn="base" hangingPunct="0">
        <a:lnSpc>
          <a:spcPct val="90000"/>
        </a:lnSpc>
        <a:spcBef>
          <a:spcPts val="13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5pPr>
      <a:lvl6pPr marL="27051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1623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6195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40767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mailto:/temp/it/luigibennardis/00D-bookABattery_SERVICE/@version@/@jar_name@-@version@.jar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s://12factor.net/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etflix/eureka" TargetMode="External"/><Relationship Id="rId5" Type="http://schemas.openxmlformats.org/officeDocument/2006/relationships/hyperlink" Target="https://docs.run.pivotal.io/buildpacks/java/build-tool-int.html" TargetMode="External"/><Relationship Id="rId4" Type="http://schemas.openxmlformats.org/officeDocument/2006/relationships/hyperlink" Target="https://12factor.net/backing-services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6600" b="0" dirty="0" smtClean="0"/>
              <a:t>Full lifecycle of a microservice: how to realize a fault-tolerant and reliable architecture and deliver it as a </a:t>
            </a:r>
            <a:r>
              <a:rPr lang="en-US" sz="6600" b="0" dirty="0" err="1" smtClean="0"/>
              <a:t>Docker</a:t>
            </a:r>
            <a:r>
              <a:rPr lang="en-US" sz="6600" b="0" dirty="0" smtClean="0"/>
              <a:t> container or in a Cloud environment</a:t>
            </a:r>
            <a:endParaRPr lang="it-IT" sz="6600" dirty="0" smtClean="0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14400" indent="-914400" eaLnBrk="1" hangingPunct="1">
              <a:buFontTx/>
              <a:buNone/>
            </a:pPr>
            <a:r>
              <a:rPr lang="it-IT" dirty="0" smtClean="0"/>
              <a:t>Luigi </a:t>
            </a:r>
            <a:r>
              <a:rPr lang="it-IT" dirty="0" err="1" smtClean="0"/>
              <a:t>Bennardis</a:t>
            </a:r>
            <a:r>
              <a:rPr lang="it-IT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603880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6909792"/>
          </a:xfrm>
        </p:spPr>
        <p:txBody>
          <a:bodyPr/>
          <a:lstStyle/>
          <a:p>
            <a:pPr marL="0" indent="0" eaLnBrk="1" fontAlgn="ctr" hangingPunct="1">
              <a:buNone/>
            </a:pPr>
            <a:r>
              <a:rPr lang="it-IT" dirty="0" smtClean="0"/>
              <a:t>Spring </a:t>
            </a:r>
            <a:r>
              <a:rPr lang="it-IT" dirty="0" err="1" smtClean="0"/>
              <a:t>Cloud</a:t>
            </a:r>
            <a:r>
              <a:rPr lang="it-IT" dirty="0" smtClean="0"/>
              <a:t> </a:t>
            </a:r>
            <a:r>
              <a:rPr lang="it-IT" dirty="0" err="1" smtClean="0"/>
              <a:t>Stream</a:t>
            </a:r>
            <a:endParaRPr lang="it-IT" dirty="0" smtClean="0"/>
          </a:p>
          <a:p>
            <a:pPr eaLnBrk="1" fontAlgn="ctr" hangingPunct="1"/>
            <a:r>
              <a:rPr lang="en-US" sz="2800" dirty="0" smtClean="0"/>
              <a:t>Spring </a:t>
            </a:r>
            <a:r>
              <a:rPr lang="en-US" sz="2800" dirty="0"/>
              <a:t>Cloud </a:t>
            </a:r>
            <a:r>
              <a:rPr lang="en-US" sz="2800" dirty="0" smtClean="0"/>
              <a:t>Stream is </a:t>
            </a:r>
            <a:r>
              <a:rPr lang="en-US" sz="2800" dirty="0"/>
              <a:t>a framework for building </a:t>
            </a:r>
            <a:r>
              <a:rPr lang="en-US" sz="2800" dirty="0" smtClean="0"/>
              <a:t>event-driven microservices.   </a:t>
            </a:r>
          </a:p>
          <a:p>
            <a:pPr eaLnBrk="1" fontAlgn="ctr" hangingPunct="1"/>
            <a:r>
              <a:rPr lang="en-US" sz="2800" dirty="0" smtClean="0"/>
              <a:t>Spring </a:t>
            </a:r>
            <a:r>
              <a:rPr lang="en-US" sz="2800" dirty="0"/>
              <a:t>Cloud Stream </a:t>
            </a:r>
            <a:r>
              <a:rPr lang="en-US" sz="2800" dirty="0" smtClean="0"/>
              <a:t>is based on integration between </a:t>
            </a:r>
            <a:r>
              <a:rPr lang="en-US" sz="2800" dirty="0"/>
              <a:t>Spring Integration </a:t>
            </a:r>
            <a:r>
              <a:rPr lang="en-US" sz="2800" dirty="0" smtClean="0"/>
              <a:t>and Spring </a:t>
            </a:r>
            <a:r>
              <a:rPr lang="en-US" sz="2800" dirty="0"/>
              <a:t>Boot </a:t>
            </a:r>
            <a:endParaRPr lang="en-US" sz="2800" dirty="0" smtClean="0"/>
          </a:p>
          <a:p>
            <a:r>
              <a:rPr lang="en-US" sz="2800" dirty="0" smtClean="0"/>
              <a:t>Spring </a:t>
            </a:r>
            <a:r>
              <a:rPr lang="en-US" sz="2800" dirty="0"/>
              <a:t>Cloud Stream </a:t>
            </a:r>
            <a:r>
              <a:rPr lang="en-US" sz="2800" dirty="0" smtClean="0"/>
              <a:t>simplify programming model focusing </a:t>
            </a:r>
            <a:r>
              <a:rPr lang="en-US" sz="2800" dirty="0"/>
              <a:t>on application business </a:t>
            </a:r>
            <a:r>
              <a:rPr lang="en-US" sz="2800" dirty="0" smtClean="0"/>
              <a:t>logic: </a:t>
            </a:r>
            <a:r>
              <a:rPr lang="en-US" sz="2800" dirty="0"/>
              <a:t>the messaging middleware access comes out-of-the-box, for free</a:t>
            </a:r>
          </a:p>
          <a:p>
            <a:r>
              <a:rPr lang="en-US" sz="2800" strike="sngStrike" dirty="0"/>
              <a:t>Create, unit-test, and manage data </a:t>
            </a:r>
            <a:r>
              <a:rPr lang="en-US" sz="2800" strike="sngStrike" dirty="0" err="1"/>
              <a:t>microservices</a:t>
            </a:r>
            <a:r>
              <a:rPr lang="en-US" sz="2800" strike="sngStrike" dirty="0"/>
              <a:t> in isolation</a:t>
            </a:r>
          </a:p>
          <a:p>
            <a:pPr marL="0" indent="0" eaLnBrk="1" fontAlgn="ctr" hangingPunct="1">
              <a:buNone/>
            </a:pPr>
            <a:r>
              <a:rPr lang="en-US" sz="2800" strike="sngStrike" dirty="0" smtClean="0"/>
              <a:t>  </a:t>
            </a:r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 bwMode="auto">
          <a:xfrm>
            <a:off x="617537" y="5561856"/>
            <a:ext cx="23134637" cy="230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ctr" hangingPunct="1">
              <a:buFont typeface="Wingdings" pitchFamily="2" charset="2"/>
              <a:buNone/>
            </a:pPr>
            <a:r>
              <a:rPr lang="en-US" smtClean="0"/>
              <a:t>Spring Data JPA</a:t>
            </a:r>
          </a:p>
          <a:p>
            <a:r>
              <a:rPr lang="en-US" sz="2800" smtClean="0"/>
              <a:t>Spring Data JPA improves the implementation of data access layers by reducing the coding effort, providing the automatic implementation of repository interfaces and custom finder methods</a:t>
            </a:r>
          </a:p>
          <a:p>
            <a:pPr marL="0" indent="0">
              <a:buFont typeface="Wingdings" pitchFamily="2" charset="2"/>
              <a:buNone/>
            </a:pPr>
            <a:endParaRPr lang="en-US" sz="2400" dirty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 bwMode="auto">
          <a:xfrm>
            <a:off x="612626" y="7434064"/>
            <a:ext cx="23134637" cy="1725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t" hangingPunct="1">
              <a:buFont typeface="Wingdings" pitchFamily="2" charset="2"/>
              <a:buNone/>
            </a:pPr>
            <a:r>
              <a:rPr lang="en-US" dirty="0" smtClean="0"/>
              <a:t>Spring Data REST</a:t>
            </a:r>
          </a:p>
          <a:p>
            <a:pPr eaLnBrk="1" fontAlgn="t" hangingPunct="1"/>
            <a:r>
              <a:rPr lang="en-US" sz="2800" dirty="0" smtClean="0"/>
              <a:t>Simplify the development of hypermedia-based </a:t>
            </a:r>
            <a:r>
              <a:rPr lang="en-US" sz="2800" dirty="0" err="1" smtClean="0"/>
              <a:t>RESTful</a:t>
            </a:r>
            <a:r>
              <a:rPr lang="en-US" sz="2800" dirty="0" smtClean="0"/>
              <a:t> web services on top of Spring Data repositories.</a:t>
            </a:r>
          </a:p>
          <a:p>
            <a:pPr marL="0" indent="0" eaLnBrk="1" fontAlgn="t" hangingPunct="1">
              <a:buFont typeface="Wingdings" pitchFamily="2" charset="2"/>
              <a:buNone/>
            </a:pPr>
            <a:endParaRPr lang="it-IT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617538" y="9159280"/>
            <a:ext cx="23134637" cy="4029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t" hangingPunct="1">
              <a:buFont typeface="Wingdings" pitchFamily="2" charset="2"/>
              <a:buNone/>
            </a:pPr>
            <a:r>
              <a:rPr lang="it-IT" sz="3600" b="1" dirty="0" smtClean="0"/>
              <a:t>Spring Data </a:t>
            </a:r>
            <a:r>
              <a:rPr lang="it-IT" sz="3600" b="1" dirty="0" err="1" smtClean="0"/>
              <a:t>Mongo</a:t>
            </a:r>
            <a:r>
              <a:rPr lang="it-IT" sz="3600" b="1" dirty="0" smtClean="0"/>
              <a:t> DB</a:t>
            </a:r>
          </a:p>
          <a:p>
            <a:r>
              <a:rPr lang="it-IT" sz="3600" dirty="0" smtClean="0"/>
              <a:t>The Spring Data </a:t>
            </a:r>
            <a:r>
              <a:rPr lang="it-IT" sz="3600" dirty="0" err="1" smtClean="0"/>
              <a:t>MongoDB</a:t>
            </a:r>
            <a:r>
              <a:rPr lang="it-IT" sz="3600" dirty="0" smtClean="0"/>
              <a:t> </a:t>
            </a:r>
            <a:r>
              <a:rPr lang="it-IT" sz="3600" dirty="0" err="1" smtClean="0"/>
              <a:t>project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provides</a:t>
            </a:r>
            <a:r>
              <a:rPr lang="it-IT" sz="3600" dirty="0" smtClean="0"/>
              <a:t> </a:t>
            </a:r>
            <a:r>
              <a:rPr lang="it-IT" sz="3600" dirty="0" err="1" smtClean="0"/>
              <a:t>integration</a:t>
            </a:r>
            <a:r>
              <a:rPr lang="it-IT" sz="3600" dirty="0" smtClean="0"/>
              <a:t> with the </a:t>
            </a:r>
            <a:r>
              <a:rPr lang="it-IT" sz="3600" dirty="0" err="1" smtClean="0"/>
              <a:t>MongoDB</a:t>
            </a:r>
            <a:r>
              <a:rPr lang="it-IT" sz="3600" dirty="0" smtClean="0"/>
              <a:t> </a:t>
            </a:r>
            <a:r>
              <a:rPr lang="it-IT" sz="3600" dirty="0" err="1" smtClean="0"/>
              <a:t>document</a:t>
            </a:r>
            <a:r>
              <a:rPr lang="it-IT" sz="3600" dirty="0" smtClean="0"/>
              <a:t> database. </a:t>
            </a:r>
          </a:p>
          <a:p>
            <a:r>
              <a:rPr lang="it-IT" sz="3600" dirty="0" smtClean="0"/>
              <a:t>With a POJO </a:t>
            </a:r>
            <a:r>
              <a:rPr lang="it-IT" sz="3600" dirty="0" err="1" smtClean="0"/>
              <a:t>centric</a:t>
            </a:r>
            <a:r>
              <a:rPr lang="it-IT" sz="3600" dirty="0" smtClean="0"/>
              <a:t> model for </a:t>
            </a:r>
            <a:r>
              <a:rPr lang="it-IT" sz="3600" dirty="0" err="1" smtClean="0"/>
              <a:t>interacting</a:t>
            </a:r>
            <a:r>
              <a:rPr lang="it-IT" sz="3600" dirty="0" smtClean="0"/>
              <a:t> with a </a:t>
            </a:r>
            <a:r>
              <a:rPr lang="it-IT" sz="3600" dirty="0" err="1" smtClean="0"/>
              <a:t>MongoDB</a:t>
            </a:r>
            <a:r>
              <a:rPr lang="it-IT" sz="3600" dirty="0" smtClean="0"/>
              <a:t> </a:t>
            </a:r>
            <a:r>
              <a:rPr lang="it-IT" sz="3600" dirty="0" err="1" smtClean="0"/>
              <a:t>DBCollection</a:t>
            </a:r>
            <a:r>
              <a:rPr lang="it-IT" sz="3600" dirty="0" smtClean="0"/>
              <a:t> and </a:t>
            </a:r>
            <a:r>
              <a:rPr lang="it-IT" sz="3600" dirty="0" err="1" smtClean="0"/>
              <a:t>easily</a:t>
            </a:r>
            <a:r>
              <a:rPr lang="it-IT" sz="3600" dirty="0" smtClean="0"/>
              <a:t> </a:t>
            </a:r>
            <a:r>
              <a:rPr lang="it-IT" sz="3600" dirty="0" err="1" smtClean="0"/>
              <a:t>writing</a:t>
            </a:r>
            <a:r>
              <a:rPr lang="it-IT" sz="3600" dirty="0" smtClean="0"/>
              <a:t> a Repository style 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layer</a:t>
            </a:r>
            <a:r>
              <a:rPr lang="it-IT" sz="3600" dirty="0" smtClean="0"/>
              <a:t>.</a:t>
            </a:r>
          </a:p>
          <a:p>
            <a:endParaRPr lang="it-IT" sz="3600" dirty="0" smtClean="0"/>
          </a:p>
          <a:p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4661591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t" hangingPunct="1">
              <a:buNone/>
            </a:pPr>
            <a:r>
              <a:rPr lang="it-IT" dirty="0" smtClean="0"/>
              <a:t>Spring </a:t>
            </a:r>
            <a:r>
              <a:rPr lang="it-IT" dirty="0" err="1" smtClean="0"/>
              <a:t>Cloud</a:t>
            </a:r>
            <a:endParaRPr lang="it-IT" dirty="0" smtClean="0"/>
          </a:p>
          <a:p>
            <a:pPr eaLnBrk="1" fontAlgn="t" hangingPunct="1"/>
            <a:r>
              <a:rPr lang="en-US" sz="3200" dirty="0"/>
              <a:t>Spring cloud </a:t>
            </a:r>
            <a:r>
              <a:rPr lang="en-US" sz="3200" dirty="0" smtClean="0"/>
              <a:t>, build </a:t>
            </a:r>
            <a:r>
              <a:rPr lang="en-US" sz="3200" dirty="0"/>
              <a:t>on top of spring boot to support development of </a:t>
            </a:r>
            <a:r>
              <a:rPr lang="en-US" sz="3200" dirty="0" smtClean="0"/>
              <a:t>microservices , </a:t>
            </a:r>
            <a:endParaRPr lang="en-US" sz="3200" dirty="0"/>
          </a:p>
          <a:p>
            <a:pPr eaLnBrk="1" fontAlgn="t" hangingPunct="1"/>
            <a:r>
              <a:rPr lang="en-US" sz="3200" dirty="0" smtClean="0"/>
              <a:t>Provides </a:t>
            </a:r>
            <a:r>
              <a:rPr lang="en-US" sz="3200" dirty="0"/>
              <a:t>tools for developers to quickly build some of the common patterns in distributed systems (e.g. configuration management, service discovery, circuit breakers, intelligent routing, </a:t>
            </a:r>
            <a:endParaRPr lang="en-US" sz="3200" dirty="0" smtClean="0"/>
          </a:p>
          <a:p>
            <a:pPr eaLnBrk="1" fontAlgn="t" hangingPunct="1"/>
            <a:r>
              <a:rPr lang="en-US" sz="3200" dirty="0" smtClean="0"/>
              <a:t>Services </a:t>
            </a:r>
            <a:r>
              <a:rPr lang="en-US" sz="3200" dirty="0"/>
              <a:t>and applications </a:t>
            </a:r>
            <a:r>
              <a:rPr lang="en-US" sz="3200" dirty="0" smtClean="0"/>
              <a:t>Spring Cloud </a:t>
            </a:r>
            <a:r>
              <a:rPr lang="en-US" sz="3200" dirty="0"/>
              <a:t>based will work </a:t>
            </a:r>
            <a:r>
              <a:rPr lang="en-US" sz="3200" dirty="0" smtClean="0"/>
              <a:t>in </a:t>
            </a:r>
            <a:r>
              <a:rPr lang="en-US" sz="3200" dirty="0"/>
              <a:t>any distributed environment, including the developer's own </a:t>
            </a:r>
            <a:r>
              <a:rPr lang="en-US" sz="3200" dirty="0" smtClean="0"/>
              <a:t>laptop and </a:t>
            </a:r>
            <a:r>
              <a:rPr lang="en-US" sz="3200" dirty="0"/>
              <a:t>managed platforms such as Cloud Foundry.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  <a:p>
            <a:pPr marL="419100" lvl="1" indent="0">
              <a:buNone/>
            </a:pP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 bwMode="auto">
          <a:xfrm>
            <a:off x="590923" y="5561856"/>
            <a:ext cx="23134637" cy="2517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t" hangingPunct="1">
              <a:buFont typeface="Wingdings" pitchFamily="2" charset="2"/>
              <a:buNone/>
            </a:pPr>
            <a:r>
              <a:rPr lang="it-IT" smtClean="0"/>
              <a:t>Netflix Eureka</a:t>
            </a:r>
          </a:p>
          <a:p>
            <a:pPr eaLnBrk="1" fontAlgn="t" hangingPunct="1"/>
            <a:r>
              <a:rPr lang="en-US" sz="3200" smtClean="0"/>
              <a:t>is a REST (Representational State Transfer) based service for locating services with the purpose of basic round-robin  load balancing and failover of middle-tier servers. </a:t>
            </a:r>
            <a:endParaRPr lang="en-US" sz="3200" dirty="0" smtClean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 bwMode="auto">
          <a:xfrm>
            <a:off x="598712" y="7365032"/>
            <a:ext cx="23134637" cy="2229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it-IT" dirty="0" err="1" smtClean="0"/>
              <a:t>Netflix</a:t>
            </a:r>
            <a:r>
              <a:rPr lang="it-IT" dirty="0" smtClean="0"/>
              <a:t> </a:t>
            </a:r>
            <a:r>
              <a:rPr lang="it-IT" dirty="0" err="1" smtClean="0"/>
              <a:t>Ribbon</a:t>
            </a:r>
            <a:endParaRPr lang="it-IT" dirty="0" smtClean="0"/>
          </a:p>
          <a:p>
            <a:pPr marL="457200" lvl="1">
              <a:spcBef>
                <a:spcPts val="2100"/>
              </a:spcBef>
              <a:buFont typeface="Wingdings" pitchFamily="2" charset="2"/>
              <a:buChar char="§"/>
            </a:pPr>
            <a:r>
              <a:rPr lang="en-US" sz="2800" dirty="0" smtClean="0"/>
              <a:t>Ribbon provides software load balancers to communicate with cluster of servers, providing the main functionalities of rotation of request among a list of servers according to certain logic. 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598712" y="9594304"/>
            <a:ext cx="23134637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b="1" dirty="0" smtClean="0"/>
              <a:t>Apache Kafka is </a:t>
            </a:r>
            <a:r>
              <a:rPr lang="en-US" sz="3600" dirty="0" smtClean="0"/>
              <a:t>a platform for handling real-time data feeds </a:t>
            </a:r>
            <a:r>
              <a:rPr lang="it-IT" sz="3600" dirty="0" err="1" smtClean="0"/>
              <a:t>designed</a:t>
            </a:r>
            <a:r>
              <a:rPr lang="it-IT" sz="3600" dirty="0" smtClean="0"/>
              <a:t> to be </a:t>
            </a:r>
            <a:r>
              <a:rPr lang="it-IT" sz="3600" dirty="0" err="1" smtClean="0"/>
              <a:t>highly</a:t>
            </a:r>
            <a:r>
              <a:rPr lang="it-IT" sz="3600" dirty="0" smtClean="0"/>
              <a:t>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; </a:t>
            </a:r>
          </a:p>
          <a:p>
            <a:pPr marL="0" indent="0">
              <a:buFont typeface="Wingdings" pitchFamily="2" charset="2"/>
              <a:buNone/>
            </a:pPr>
            <a:r>
              <a:rPr lang="it-IT" sz="3600" dirty="0" smtClean="0"/>
              <a:t>Apache Kafka </a:t>
            </a:r>
            <a:r>
              <a:rPr lang="it-IT" sz="3600" dirty="0" err="1" smtClean="0"/>
              <a:t>uses</a:t>
            </a:r>
            <a:r>
              <a:rPr lang="it-IT" sz="3600" dirty="0" smtClean="0"/>
              <a:t> Apache </a:t>
            </a:r>
            <a:r>
              <a:rPr lang="it-IT" sz="3600" dirty="0" err="1" smtClean="0"/>
              <a:t>Zookeeper</a:t>
            </a:r>
            <a:r>
              <a:rPr lang="it-IT" sz="3600" dirty="0" smtClean="0"/>
              <a:t> to coordinate cluster information </a:t>
            </a:r>
            <a:r>
              <a:rPr lang="it-IT" sz="3600" dirty="0" err="1" smtClean="0"/>
              <a:t>where</a:t>
            </a:r>
            <a:r>
              <a:rPr lang="it-IT" sz="3600" dirty="0" smtClean="0"/>
              <a:t> </a:t>
            </a:r>
            <a:r>
              <a:rPr lang="it-IT" sz="3600" dirty="0" err="1" smtClean="0"/>
              <a:t>all</a:t>
            </a:r>
            <a:r>
              <a:rPr lang="it-IT" sz="3600" dirty="0" smtClean="0"/>
              <a:t> </a:t>
            </a:r>
            <a:r>
              <a:rPr lang="it-IT" sz="3600" dirty="0" err="1" smtClean="0"/>
              <a:t>nodes</a:t>
            </a:r>
            <a:r>
              <a:rPr lang="it-IT" sz="3600" dirty="0" smtClean="0"/>
              <a:t> are </a:t>
            </a:r>
            <a:r>
              <a:rPr lang="it-IT" sz="3600" dirty="0" err="1" smtClean="0"/>
              <a:t>interchangeable</a:t>
            </a:r>
            <a:r>
              <a:rPr lang="it-IT" sz="3600" dirty="0" smtClean="0"/>
              <a:t>. </a:t>
            </a:r>
          </a:p>
          <a:p>
            <a:pPr marL="0" indent="0">
              <a:buFont typeface="Wingdings" pitchFamily="2" charset="2"/>
              <a:buNone/>
            </a:pPr>
            <a:r>
              <a:rPr lang="it-IT" sz="3600" dirty="0" smtClean="0"/>
              <a:t>Data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replicated</a:t>
            </a:r>
            <a:r>
              <a:rPr lang="it-IT" sz="3600" dirty="0" smtClean="0"/>
              <a:t> from </a:t>
            </a:r>
            <a:r>
              <a:rPr lang="it-IT" sz="3600" dirty="0" err="1" smtClean="0"/>
              <a:t>one</a:t>
            </a:r>
            <a:r>
              <a:rPr lang="it-IT" sz="3600" dirty="0" smtClean="0"/>
              <a:t> </a:t>
            </a:r>
            <a:r>
              <a:rPr lang="it-IT" sz="3600" dirty="0" err="1" smtClean="0"/>
              <a:t>node</a:t>
            </a:r>
            <a:r>
              <a:rPr lang="it-IT" sz="3600" dirty="0" smtClean="0"/>
              <a:t> to </a:t>
            </a:r>
            <a:r>
              <a:rPr lang="it-IT" sz="3600" dirty="0" err="1" smtClean="0"/>
              <a:t>another</a:t>
            </a:r>
            <a:r>
              <a:rPr lang="it-IT" sz="3600" dirty="0" smtClean="0"/>
              <a:t> to </a:t>
            </a:r>
            <a:r>
              <a:rPr lang="it-IT" sz="3600" dirty="0" err="1" smtClean="0"/>
              <a:t>ensure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it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still</a:t>
            </a:r>
            <a:r>
              <a:rPr lang="it-IT" sz="3600" dirty="0" smtClean="0"/>
              <a:t>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 in the </a:t>
            </a:r>
            <a:r>
              <a:rPr lang="it-IT" sz="3600" dirty="0" err="1" smtClean="0"/>
              <a:t>event</a:t>
            </a:r>
            <a:r>
              <a:rPr lang="it-IT" sz="3600" dirty="0" smtClean="0"/>
              <a:t> of a </a:t>
            </a:r>
            <a:r>
              <a:rPr lang="it-IT" sz="3600" dirty="0" err="1" smtClean="0"/>
              <a:t>failure</a:t>
            </a:r>
            <a:endParaRPr lang="it-IT" sz="3600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10207304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Una volta espressi i requisiti dovranno essere definite:</a:t>
            </a:r>
          </a:p>
          <a:p>
            <a:pPr lvl="1"/>
            <a:r>
              <a:rPr lang="it-IT" dirty="0" smtClean="0"/>
              <a:t>l’</a:t>
            </a:r>
            <a:r>
              <a:rPr lang="it-IT" dirty="0" err="1" smtClean="0"/>
              <a:t>archiettura</a:t>
            </a:r>
            <a:r>
              <a:rPr lang="it-IT" dirty="0" smtClean="0"/>
              <a:t> generica del sistema</a:t>
            </a:r>
          </a:p>
          <a:p>
            <a:pPr lvl="1"/>
            <a:r>
              <a:rPr lang="it-IT" dirty="0" smtClean="0"/>
              <a:t>Le tecnologie specifiche che la implementano </a:t>
            </a:r>
            <a:r>
              <a:rPr lang="it-IT" dirty="0" err="1" smtClean="0"/>
              <a:t>avenodne</a:t>
            </a:r>
            <a:r>
              <a:rPr lang="it-IT" dirty="0" smtClean="0"/>
              <a:t> scelto un set </a:t>
            </a:r>
          </a:p>
          <a:p>
            <a:pPr lvl="1"/>
            <a:r>
              <a:rPr lang="it-IT" dirty="0" smtClean="0"/>
              <a:t>Il ciclo di vota dello sviluppo del software fino al delivery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408580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Rettangolo 105"/>
          <p:cNvSpPr>
            <a:spLocks noChangeArrowheads="1"/>
          </p:cNvSpPr>
          <p:nvPr/>
        </p:nvSpPr>
        <p:spPr bwMode="auto">
          <a:xfrm>
            <a:off x="22034587" y="9153825"/>
            <a:ext cx="2068426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/>
              <a:t>PAAS</a:t>
            </a:r>
          </a:p>
        </p:txBody>
      </p:sp>
      <p:sp>
        <p:nvSpPr>
          <p:cNvPr id="10279" name="Rettangolo 106"/>
          <p:cNvSpPr>
            <a:spLocks noChangeArrowheads="1"/>
          </p:cNvSpPr>
          <p:nvPr/>
        </p:nvSpPr>
        <p:spPr bwMode="auto">
          <a:xfrm>
            <a:off x="22034587" y="9958957"/>
            <a:ext cx="2068426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 dirty="0"/>
              <a:t>LOCAL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931581" y="2905520"/>
            <a:ext cx="20618670" cy="9126707"/>
            <a:chOff x="931581" y="2534045"/>
            <a:chExt cx="20618670" cy="9126707"/>
          </a:xfrm>
        </p:grpSpPr>
        <p:cxnSp>
          <p:nvCxnSpPr>
            <p:cNvPr id="10243" name="Connettore 1 4"/>
            <p:cNvCxnSpPr>
              <a:cxnSpLocks noChangeShapeType="1"/>
            </p:cNvCxnSpPr>
            <p:nvPr/>
          </p:nvCxnSpPr>
          <p:spPr bwMode="auto">
            <a:xfrm flipH="1">
              <a:off x="3907753" y="2534046"/>
              <a:ext cx="56209" cy="9126706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4" name="Connettore 1 6"/>
            <p:cNvCxnSpPr>
              <a:cxnSpLocks noChangeShapeType="1"/>
            </p:cNvCxnSpPr>
            <p:nvPr/>
          </p:nvCxnSpPr>
          <p:spPr bwMode="auto">
            <a:xfrm flipH="1">
              <a:off x="6447559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5" name="Connettore 1 7"/>
            <p:cNvCxnSpPr>
              <a:cxnSpLocks noChangeShapeType="1"/>
            </p:cNvCxnSpPr>
            <p:nvPr/>
          </p:nvCxnSpPr>
          <p:spPr bwMode="auto">
            <a:xfrm>
              <a:off x="8275056" y="2534046"/>
              <a:ext cx="73070" cy="91267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6" name="Connettore 1 24"/>
            <p:cNvCxnSpPr>
              <a:cxnSpLocks noChangeShapeType="1"/>
            </p:cNvCxnSpPr>
            <p:nvPr/>
          </p:nvCxnSpPr>
          <p:spPr bwMode="auto">
            <a:xfrm flipH="1">
              <a:off x="10978624" y="2534745"/>
              <a:ext cx="762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7" name="Connettore 1 26"/>
            <p:cNvCxnSpPr>
              <a:cxnSpLocks noChangeShapeType="1"/>
            </p:cNvCxnSpPr>
            <p:nvPr/>
          </p:nvCxnSpPr>
          <p:spPr bwMode="auto">
            <a:xfrm flipH="1">
              <a:off x="13827568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8" name="Connettore 1 27"/>
            <p:cNvCxnSpPr>
              <a:cxnSpLocks noChangeShapeType="1"/>
            </p:cNvCxnSpPr>
            <p:nvPr/>
          </p:nvCxnSpPr>
          <p:spPr bwMode="auto">
            <a:xfrm flipH="1">
              <a:off x="21501379" y="2534745"/>
              <a:ext cx="1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9" name="Connettore 1 28"/>
            <p:cNvCxnSpPr>
              <a:cxnSpLocks noChangeShapeType="1"/>
            </p:cNvCxnSpPr>
            <p:nvPr/>
          </p:nvCxnSpPr>
          <p:spPr bwMode="auto">
            <a:xfrm flipH="1">
              <a:off x="968117" y="4010120"/>
              <a:ext cx="2053250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0" name="CasellaDiTesto 48"/>
            <p:cNvSpPr txBox="1">
              <a:spLocks noChangeArrowheads="1"/>
            </p:cNvSpPr>
            <p:nvPr/>
          </p:nvSpPr>
          <p:spPr bwMode="auto">
            <a:xfrm>
              <a:off x="413258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DEVELOPMENT</a:t>
              </a:r>
            </a:p>
          </p:txBody>
        </p:sp>
        <p:sp>
          <p:nvSpPr>
            <p:cNvPr id="10251" name="CasellaDiTesto 50"/>
            <p:cNvSpPr txBox="1">
              <a:spLocks noChangeArrowheads="1"/>
            </p:cNvSpPr>
            <p:nvPr/>
          </p:nvSpPr>
          <p:spPr bwMode="auto">
            <a:xfrm>
              <a:off x="661694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UNIT TEST</a:t>
              </a:r>
              <a:r>
                <a:rPr lang="it-IT" sz="2000" dirty="0"/>
                <a:t>	</a:t>
              </a:r>
            </a:p>
          </p:txBody>
        </p:sp>
        <p:sp>
          <p:nvSpPr>
            <p:cNvPr id="10252" name="CasellaDiTesto 51"/>
            <p:cNvSpPr txBox="1">
              <a:spLocks noChangeArrowheads="1"/>
            </p:cNvSpPr>
            <p:nvPr/>
          </p:nvSpPr>
          <p:spPr bwMode="auto">
            <a:xfrm>
              <a:off x="8735957" y="2814878"/>
              <a:ext cx="202345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INTEGRATION</a:t>
              </a:r>
            </a:p>
            <a:p>
              <a:r>
                <a:rPr lang="it-IT" sz="2000" b="1" dirty="0"/>
                <a:t>TEST</a:t>
              </a:r>
            </a:p>
          </p:txBody>
        </p:sp>
        <p:sp>
          <p:nvSpPr>
            <p:cNvPr id="10253" name="CasellaDiTesto 52"/>
            <p:cNvSpPr txBox="1">
              <a:spLocks noChangeArrowheads="1"/>
            </p:cNvSpPr>
            <p:nvPr/>
          </p:nvSpPr>
          <p:spPr bwMode="auto">
            <a:xfrm>
              <a:off x="11512592" y="2794234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QUALITY</a:t>
              </a:r>
              <a:r>
                <a:rPr lang="it-IT" sz="2000" dirty="0"/>
                <a:t> </a:t>
              </a:r>
              <a:r>
                <a:rPr lang="it-IT" sz="2000" b="1" dirty="0"/>
                <a:t>ASSURANCE</a:t>
              </a:r>
            </a:p>
          </p:txBody>
        </p:sp>
        <p:sp>
          <p:nvSpPr>
            <p:cNvPr id="10254" name="CasellaDiTesto 53"/>
            <p:cNvSpPr txBox="1">
              <a:spLocks noChangeArrowheads="1"/>
            </p:cNvSpPr>
            <p:nvPr/>
          </p:nvSpPr>
          <p:spPr bwMode="auto">
            <a:xfrm>
              <a:off x="16245246" y="2778749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PRODUCTION</a:t>
              </a:r>
            </a:p>
            <a:p>
              <a:r>
                <a:rPr lang="it-IT" sz="2000" dirty="0"/>
                <a:t>(</a:t>
              </a:r>
              <a:r>
                <a:rPr lang="it-IT" sz="2000" b="1" dirty="0"/>
                <a:t>CLOUD</a:t>
              </a:r>
              <a:r>
                <a:rPr lang="it-IT" sz="2000" dirty="0"/>
                <a:t>)</a:t>
              </a:r>
            </a:p>
          </p:txBody>
        </p:sp>
        <p:sp>
          <p:nvSpPr>
            <p:cNvPr id="10255" name="CasellaDiTesto 54"/>
            <p:cNvSpPr txBox="1">
              <a:spLocks noChangeArrowheads="1"/>
            </p:cNvSpPr>
            <p:nvPr/>
          </p:nvSpPr>
          <p:spPr bwMode="auto">
            <a:xfrm>
              <a:off x="1406532" y="441268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CONFIGURATION</a:t>
              </a:r>
            </a:p>
            <a:p>
              <a:r>
                <a:rPr lang="it-IT" sz="2000" b="1" dirty="0"/>
                <a:t>MANAGEMENT</a:t>
              </a:r>
            </a:p>
          </p:txBody>
        </p:sp>
        <p:cxnSp>
          <p:nvCxnSpPr>
            <p:cNvPr id="10256" name="Connettore 1 57"/>
            <p:cNvCxnSpPr>
              <a:cxnSpLocks noChangeShapeType="1"/>
            </p:cNvCxnSpPr>
            <p:nvPr/>
          </p:nvCxnSpPr>
          <p:spPr bwMode="auto">
            <a:xfrm flipH="1">
              <a:off x="968117" y="526943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7" name="CasellaDiTesto 58"/>
            <p:cNvSpPr txBox="1">
              <a:spLocks noChangeArrowheads="1"/>
            </p:cNvSpPr>
            <p:nvPr/>
          </p:nvSpPr>
          <p:spPr bwMode="auto">
            <a:xfrm>
              <a:off x="1355946" y="5961019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BUILD </a:t>
              </a:r>
            </a:p>
            <a:p>
              <a:r>
                <a:rPr lang="it-IT" sz="2000" b="1" dirty="0"/>
                <a:t>AUTOMATION</a:t>
              </a:r>
            </a:p>
          </p:txBody>
        </p:sp>
        <p:cxnSp>
          <p:nvCxnSpPr>
            <p:cNvPr id="10258" name="Connettore 1 59"/>
            <p:cNvCxnSpPr>
              <a:cxnSpLocks noChangeShapeType="1"/>
            </p:cNvCxnSpPr>
            <p:nvPr/>
          </p:nvCxnSpPr>
          <p:spPr bwMode="auto">
            <a:xfrm flipH="1">
              <a:off x="968117" y="709646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CasellaDiTesto 61"/>
            <p:cNvSpPr txBox="1">
              <a:spLocks noChangeArrowheads="1"/>
            </p:cNvSpPr>
            <p:nvPr/>
          </p:nvSpPr>
          <p:spPr bwMode="auto">
            <a:xfrm>
              <a:off x="1358328" y="771803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SOLUTION</a:t>
              </a:r>
            </a:p>
            <a:p>
              <a:r>
                <a:rPr lang="it-IT" sz="2000" b="1" dirty="0"/>
                <a:t>DELIVERY</a:t>
              </a:r>
            </a:p>
          </p:txBody>
        </p:sp>
        <p:cxnSp>
          <p:nvCxnSpPr>
            <p:cNvPr id="10260" name="Connettore 1 63"/>
            <p:cNvCxnSpPr>
              <a:cxnSpLocks noChangeShapeType="1"/>
            </p:cNvCxnSpPr>
            <p:nvPr/>
          </p:nvCxnSpPr>
          <p:spPr bwMode="auto">
            <a:xfrm flipH="1">
              <a:off x="931581" y="8983650"/>
              <a:ext cx="20536312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1" name="CasellaDiTesto 64"/>
            <p:cNvSpPr txBox="1">
              <a:spLocks noChangeArrowheads="1"/>
            </p:cNvSpPr>
            <p:nvPr/>
          </p:nvSpPr>
          <p:spPr bwMode="auto">
            <a:xfrm>
              <a:off x="1385222" y="993237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BACKING </a:t>
              </a:r>
            </a:p>
            <a:p>
              <a:r>
                <a:rPr lang="it-IT" sz="2000" b="1" dirty="0"/>
                <a:t>SERVICES</a:t>
              </a:r>
            </a:p>
          </p:txBody>
        </p:sp>
        <p:cxnSp>
          <p:nvCxnSpPr>
            <p:cNvPr id="10262" name="Connettore 1 65"/>
            <p:cNvCxnSpPr>
              <a:cxnSpLocks noChangeShapeType="1"/>
            </p:cNvCxnSpPr>
            <p:nvPr/>
          </p:nvCxnSpPr>
          <p:spPr bwMode="auto">
            <a:xfrm flipH="1">
              <a:off x="931581" y="11660748"/>
              <a:ext cx="2061867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Connettore 1 66"/>
            <p:cNvCxnSpPr>
              <a:cxnSpLocks noChangeShapeType="1"/>
            </p:cNvCxnSpPr>
            <p:nvPr/>
          </p:nvCxnSpPr>
          <p:spPr bwMode="auto">
            <a:xfrm>
              <a:off x="968116" y="2534046"/>
              <a:ext cx="2995845" cy="147607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4" name="CasellaDiTesto 69"/>
            <p:cNvSpPr txBox="1">
              <a:spLocks noChangeArrowheads="1"/>
            </p:cNvSpPr>
            <p:nvPr/>
          </p:nvSpPr>
          <p:spPr bwMode="auto">
            <a:xfrm>
              <a:off x="1423394" y="3483688"/>
              <a:ext cx="15344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SERVICES</a:t>
              </a:r>
            </a:p>
          </p:txBody>
        </p:sp>
        <p:sp>
          <p:nvSpPr>
            <p:cNvPr id="10265" name="CasellaDiTesto 70"/>
            <p:cNvSpPr txBox="1">
              <a:spLocks noChangeArrowheads="1"/>
            </p:cNvSpPr>
            <p:nvPr/>
          </p:nvSpPr>
          <p:spPr bwMode="auto">
            <a:xfrm>
              <a:off x="2190622" y="2797258"/>
              <a:ext cx="17171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LIFECYCLE</a:t>
              </a:r>
            </a:p>
          </p:txBody>
        </p:sp>
        <p:cxnSp>
          <p:nvCxnSpPr>
            <p:cNvPr id="46" name="Connettore 1 57"/>
            <p:cNvCxnSpPr>
              <a:cxnSpLocks noChangeShapeType="1"/>
            </p:cNvCxnSpPr>
            <p:nvPr/>
          </p:nvCxnSpPr>
          <p:spPr bwMode="auto">
            <a:xfrm flipH="1">
              <a:off x="967355" y="2534045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Connettore 1 4"/>
            <p:cNvCxnSpPr>
              <a:cxnSpLocks noChangeShapeType="1"/>
            </p:cNvCxnSpPr>
            <p:nvPr/>
          </p:nvCxnSpPr>
          <p:spPr bwMode="auto">
            <a:xfrm flipH="1">
              <a:off x="931581" y="2534045"/>
              <a:ext cx="35774" cy="912670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266" name="Rettangolo 72"/>
          <p:cNvSpPr>
            <a:spLocks noChangeArrowheads="1"/>
          </p:cNvSpPr>
          <p:nvPr/>
        </p:nvSpPr>
        <p:spPr bwMode="auto">
          <a:xfrm>
            <a:off x="4110100" y="4562233"/>
            <a:ext cx="9572091" cy="810292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GITHUB</a:t>
            </a:r>
          </a:p>
        </p:txBody>
      </p:sp>
      <p:sp>
        <p:nvSpPr>
          <p:cNvPr id="10267" name="Rettangolo 73"/>
          <p:cNvSpPr>
            <a:spLocks noChangeArrowheads="1"/>
          </p:cNvSpPr>
          <p:nvPr/>
        </p:nvSpPr>
        <p:spPr bwMode="auto">
          <a:xfrm>
            <a:off x="8421195" y="5883478"/>
            <a:ext cx="5283479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JENKINS@OPENSHIFT</a:t>
            </a:r>
          </a:p>
        </p:txBody>
      </p:sp>
      <p:sp>
        <p:nvSpPr>
          <p:cNvPr id="10269" name="Rettangolo 75"/>
          <p:cNvSpPr>
            <a:spLocks noChangeArrowheads="1"/>
          </p:cNvSpPr>
          <p:nvPr/>
        </p:nvSpPr>
        <p:spPr bwMode="auto">
          <a:xfrm>
            <a:off x="8494264" y="7602125"/>
            <a:ext cx="5210410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DOCKERHUB</a:t>
            </a:r>
          </a:p>
        </p:txBody>
      </p:sp>
      <p:sp>
        <p:nvSpPr>
          <p:cNvPr id="10270" name="Rettangolo 76"/>
          <p:cNvSpPr>
            <a:spLocks noChangeArrowheads="1"/>
          </p:cNvSpPr>
          <p:nvPr/>
        </p:nvSpPr>
        <p:spPr bwMode="auto">
          <a:xfrm>
            <a:off x="8494264" y="8407257"/>
            <a:ext cx="5210410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</a:t>
            </a:r>
          </a:p>
        </p:txBody>
      </p:sp>
      <p:sp>
        <p:nvSpPr>
          <p:cNvPr id="10271" name="Rettangolo 77"/>
          <p:cNvSpPr>
            <a:spLocks noChangeArrowheads="1"/>
          </p:cNvSpPr>
          <p:nvPr/>
        </p:nvSpPr>
        <p:spPr bwMode="auto">
          <a:xfrm>
            <a:off x="13996952" y="7638257"/>
            <a:ext cx="7306940" cy="1439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PIVOTAL WEB </a:t>
            </a:r>
          </a:p>
          <a:p>
            <a:pPr algn="ctr" eaLnBrk="1" hangingPunct="1"/>
            <a:r>
              <a:rPr lang="it-IT" sz="3600" dirty="0"/>
              <a:t>SERVICES</a:t>
            </a:r>
          </a:p>
        </p:txBody>
      </p:sp>
      <p:grpSp>
        <p:nvGrpSpPr>
          <p:cNvPr id="21" name="Gruppo 20"/>
          <p:cNvGrpSpPr/>
          <p:nvPr/>
        </p:nvGrpSpPr>
        <p:grpSpPr>
          <a:xfrm>
            <a:off x="4205652" y="9540287"/>
            <a:ext cx="9425953" cy="2276045"/>
            <a:chOff x="4205652" y="9540287"/>
            <a:chExt cx="9425953" cy="2276045"/>
          </a:xfrm>
        </p:grpSpPr>
        <p:sp>
          <p:nvSpPr>
            <p:cNvPr id="10272" name="Rettangolo 87"/>
            <p:cNvSpPr>
              <a:spLocks noChangeArrowheads="1"/>
            </p:cNvSpPr>
            <p:nvPr/>
          </p:nvSpPr>
          <p:spPr bwMode="auto">
            <a:xfrm>
              <a:off x="4205652" y="10340257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MONGODB</a:t>
              </a:r>
            </a:p>
          </p:txBody>
        </p:sp>
        <p:sp>
          <p:nvSpPr>
            <p:cNvPr id="10273" name="Rettangolo 88"/>
            <p:cNvSpPr>
              <a:spLocks noChangeArrowheads="1"/>
            </p:cNvSpPr>
            <p:nvPr/>
          </p:nvSpPr>
          <p:spPr bwMode="auto">
            <a:xfrm>
              <a:off x="4205652" y="11145389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KAFKA</a:t>
              </a:r>
            </a:p>
          </p:txBody>
        </p:sp>
        <p:sp>
          <p:nvSpPr>
            <p:cNvPr id="10274" name="Rettangolo 89"/>
            <p:cNvSpPr>
              <a:spLocks noChangeArrowheads="1"/>
            </p:cNvSpPr>
            <p:nvPr/>
          </p:nvSpPr>
          <p:spPr bwMode="auto">
            <a:xfrm>
              <a:off x="8421195" y="9540287"/>
              <a:ext cx="5210410" cy="67051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MYSQL</a:t>
              </a: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13997105" y="9539857"/>
            <a:ext cx="7379897" cy="2277014"/>
            <a:chOff x="14019589" y="9359341"/>
            <a:chExt cx="7379897" cy="2277014"/>
          </a:xfrm>
        </p:grpSpPr>
        <p:sp>
          <p:nvSpPr>
            <p:cNvPr id="95" name="Rettangolo 94"/>
            <p:cNvSpPr/>
            <p:nvPr/>
          </p:nvSpPr>
          <p:spPr bwMode="auto">
            <a:xfrm>
              <a:off x="14019589" y="10160280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MONGODB  </a:t>
              </a:r>
              <a:r>
                <a:rPr lang="it-IT" sz="3600" dirty="0"/>
                <a:t>AS A SERVICE</a:t>
              </a:r>
            </a:p>
          </p:txBody>
        </p:sp>
        <p:sp>
          <p:nvSpPr>
            <p:cNvPr id="96" name="Rettangolo 95"/>
            <p:cNvSpPr/>
            <p:nvPr/>
          </p:nvSpPr>
          <p:spPr bwMode="auto">
            <a:xfrm>
              <a:off x="14019589" y="10965412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/>
                <a:t>KAFKA </a:t>
              </a:r>
              <a:r>
                <a:rPr lang="it-IT" sz="3600" dirty="0" smtClean="0"/>
                <a:t>  AS </a:t>
              </a:r>
              <a:r>
                <a:rPr lang="it-IT" sz="3600" dirty="0"/>
                <a:t>A SERVICE</a:t>
              </a:r>
            </a:p>
          </p:txBody>
        </p:sp>
        <p:sp>
          <p:nvSpPr>
            <p:cNvPr id="97" name="Rettangolo 96"/>
            <p:cNvSpPr/>
            <p:nvPr/>
          </p:nvSpPr>
          <p:spPr bwMode="auto">
            <a:xfrm>
              <a:off x="14019589" y="9359341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MYSQL  </a:t>
              </a:r>
              <a:r>
                <a:rPr lang="it-IT" sz="3600" dirty="0"/>
                <a:t>AS A SERVICE</a:t>
              </a:r>
            </a:p>
          </p:txBody>
        </p:sp>
      </p:grpSp>
      <p:sp>
        <p:nvSpPr>
          <p:cNvPr id="48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fullfilment</a:t>
            </a:r>
            <a:r>
              <a:rPr lang="it-IT" dirty="0" smtClean="0"/>
              <a:t>: </a:t>
            </a:r>
            <a:r>
              <a:rPr lang="it-IT" dirty="0" err="1" smtClean="0"/>
              <a:t>lifecycle</a:t>
            </a:r>
            <a:r>
              <a:rPr lang="it-IT" dirty="0" smtClean="0"/>
              <a:t> </a:t>
            </a:r>
            <a:r>
              <a:rPr lang="it-IT" dirty="0" err="1" smtClean="0"/>
              <a:t>process</a:t>
            </a:r>
            <a:endParaRPr lang="it-IT" dirty="0" smtClean="0"/>
          </a:p>
        </p:txBody>
      </p:sp>
      <p:sp>
        <p:nvSpPr>
          <p:cNvPr id="69" name="Rettangolo 74"/>
          <p:cNvSpPr>
            <a:spLocks noChangeArrowheads="1"/>
          </p:cNvSpPr>
          <p:nvPr/>
        </p:nvSpPr>
        <p:spPr bwMode="auto">
          <a:xfrm>
            <a:off x="4085240" y="6686437"/>
            <a:ext cx="6893383" cy="673115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0" name="Rettangolo 74"/>
          <p:cNvSpPr>
            <a:spLocks noChangeArrowheads="1"/>
          </p:cNvSpPr>
          <p:nvPr/>
        </p:nvSpPr>
        <p:spPr bwMode="auto">
          <a:xfrm>
            <a:off x="4110100" y="7638257"/>
            <a:ext cx="4073639" cy="63698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1" name="Rettangolo 89"/>
          <p:cNvSpPr>
            <a:spLocks noChangeArrowheads="1"/>
          </p:cNvSpPr>
          <p:nvPr/>
        </p:nvSpPr>
        <p:spPr bwMode="auto">
          <a:xfrm>
            <a:off x="4205652" y="9539857"/>
            <a:ext cx="4069404" cy="67051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H2 / MYSQL</a:t>
            </a:r>
          </a:p>
        </p:txBody>
      </p:sp>
      <p:sp>
        <p:nvSpPr>
          <p:cNvPr id="53" name="Freccia a destra con strisce 5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" name="Pentagono 1"/>
          <p:cNvSpPr/>
          <p:nvPr/>
        </p:nvSpPr>
        <p:spPr bwMode="auto">
          <a:xfrm>
            <a:off x="4110100" y="1745432"/>
            <a:ext cx="2506843" cy="936104"/>
          </a:xfrm>
          <a:prstGeom prst="homePlate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" name="Gallone 2"/>
          <p:cNvSpPr/>
          <p:nvPr/>
        </p:nvSpPr>
        <p:spPr bwMode="auto">
          <a:xfrm>
            <a:off x="6487423" y="1745432"/>
            <a:ext cx="2006841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5" name="Gallone 54"/>
          <p:cNvSpPr/>
          <p:nvPr/>
        </p:nvSpPr>
        <p:spPr bwMode="auto">
          <a:xfrm>
            <a:off x="8275056" y="1744796"/>
            <a:ext cx="2924681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6" name="Gallone 55"/>
          <p:cNvSpPr/>
          <p:nvPr/>
        </p:nvSpPr>
        <p:spPr bwMode="auto">
          <a:xfrm>
            <a:off x="11068626" y="1745432"/>
            <a:ext cx="3139597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7" name="Gallone 56"/>
          <p:cNvSpPr/>
          <p:nvPr/>
        </p:nvSpPr>
        <p:spPr bwMode="auto">
          <a:xfrm>
            <a:off x="13997105" y="1745432"/>
            <a:ext cx="7470788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8617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6" grpId="0" animBg="1"/>
      <p:bldP spid="10267" grpId="0" animBg="1"/>
      <p:bldP spid="10269" grpId="0" animBg="1"/>
      <p:bldP spid="10270" grpId="0" animBg="1"/>
      <p:bldP spid="10271" grpId="0" animBg="1"/>
      <p:bldP spid="69" grpId="0" animBg="1"/>
      <p:bldP spid="70" grpId="0" animBg="1"/>
      <p:bldP spid="71" grpId="0" animBg="1"/>
      <p:bldP spid="53" grpId="0" animBg="1"/>
      <p:bldP spid="2" grpId="0" animBg="1"/>
      <p:bldP spid="3" grpId="0" animBg="1"/>
      <p:bldP spid="55" grpId="0" animBg="1"/>
      <p:bldP spid="56" grpId="0" animBg="1"/>
      <p:bldP spid="5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Rettangolo 105"/>
          <p:cNvSpPr>
            <a:spLocks noChangeArrowheads="1"/>
          </p:cNvSpPr>
          <p:nvPr/>
        </p:nvSpPr>
        <p:spPr bwMode="auto">
          <a:xfrm>
            <a:off x="22034587" y="9153825"/>
            <a:ext cx="2068426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/>
              <a:t>PAAS</a:t>
            </a:r>
          </a:p>
        </p:txBody>
      </p:sp>
      <p:sp>
        <p:nvSpPr>
          <p:cNvPr id="10279" name="Rettangolo 106"/>
          <p:cNvSpPr>
            <a:spLocks noChangeArrowheads="1"/>
          </p:cNvSpPr>
          <p:nvPr/>
        </p:nvSpPr>
        <p:spPr bwMode="auto">
          <a:xfrm>
            <a:off x="22034587" y="9958957"/>
            <a:ext cx="2068426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 dirty="0"/>
              <a:t>LOCAL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931581" y="2905520"/>
            <a:ext cx="20618670" cy="9126707"/>
            <a:chOff x="931581" y="2534045"/>
            <a:chExt cx="20618670" cy="9126707"/>
          </a:xfrm>
        </p:grpSpPr>
        <p:cxnSp>
          <p:nvCxnSpPr>
            <p:cNvPr id="10243" name="Connettore 1 4"/>
            <p:cNvCxnSpPr>
              <a:cxnSpLocks noChangeShapeType="1"/>
            </p:cNvCxnSpPr>
            <p:nvPr/>
          </p:nvCxnSpPr>
          <p:spPr bwMode="auto">
            <a:xfrm flipH="1">
              <a:off x="3907753" y="2534046"/>
              <a:ext cx="56209" cy="9126706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4" name="Connettore 1 6"/>
            <p:cNvCxnSpPr>
              <a:cxnSpLocks noChangeShapeType="1"/>
            </p:cNvCxnSpPr>
            <p:nvPr/>
          </p:nvCxnSpPr>
          <p:spPr bwMode="auto">
            <a:xfrm flipH="1">
              <a:off x="6447559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5" name="Connettore 1 7"/>
            <p:cNvCxnSpPr>
              <a:cxnSpLocks noChangeShapeType="1"/>
            </p:cNvCxnSpPr>
            <p:nvPr/>
          </p:nvCxnSpPr>
          <p:spPr bwMode="auto">
            <a:xfrm>
              <a:off x="8275056" y="2534046"/>
              <a:ext cx="73070" cy="91267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6" name="Connettore 1 24"/>
            <p:cNvCxnSpPr>
              <a:cxnSpLocks noChangeShapeType="1"/>
            </p:cNvCxnSpPr>
            <p:nvPr/>
          </p:nvCxnSpPr>
          <p:spPr bwMode="auto">
            <a:xfrm flipH="1">
              <a:off x="10978624" y="2534745"/>
              <a:ext cx="762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7" name="Connettore 1 26"/>
            <p:cNvCxnSpPr>
              <a:cxnSpLocks noChangeShapeType="1"/>
            </p:cNvCxnSpPr>
            <p:nvPr/>
          </p:nvCxnSpPr>
          <p:spPr bwMode="auto">
            <a:xfrm flipH="1">
              <a:off x="13827568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8" name="Connettore 1 27"/>
            <p:cNvCxnSpPr>
              <a:cxnSpLocks noChangeShapeType="1"/>
            </p:cNvCxnSpPr>
            <p:nvPr/>
          </p:nvCxnSpPr>
          <p:spPr bwMode="auto">
            <a:xfrm flipH="1">
              <a:off x="21501379" y="2534745"/>
              <a:ext cx="1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9" name="Connettore 1 28"/>
            <p:cNvCxnSpPr>
              <a:cxnSpLocks noChangeShapeType="1"/>
            </p:cNvCxnSpPr>
            <p:nvPr/>
          </p:nvCxnSpPr>
          <p:spPr bwMode="auto">
            <a:xfrm flipH="1">
              <a:off x="968117" y="4010120"/>
              <a:ext cx="2053250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0" name="CasellaDiTesto 48"/>
            <p:cNvSpPr txBox="1">
              <a:spLocks noChangeArrowheads="1"/>
            </p:cNvSpPr>
            <p:nvPr/>
          </p:nvSpPr>
          <p:spPr bwMode="auto">
            <a:xfrm>
              <a:off x="413258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DEVELOPMENT</a:t>
              </a:r>
            </a:p>
          </p:txBody>
        </p:sp>
        <p:sp>
          <p:nvSpPr>
            <p:cNvPr id="10251" name="CasellaDiTesto 50"/>
            <p:cNvSpPr txBox="1">
              <a:spLocks noChangeArrowheads="1"/>
            </p:cNvSpPr>
            <p:nvPr/>
          </p:nvSpPr>
          <p:spPr bwMode="auto">
            <a:xfrm>
              <a:off x="661694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UNIT TEST</a:t>
              </a:r>
              <a:r>
                <a:rPr lang="it-IT" sz="2000" dirty="0"/>
                <a:t>	</a:t>
              </a:r>
            </a:p>
          </p:txBody>
        </p:sp>
        <p:sp>
          <p:nvSpPr>
            <p:cNvPr id="10252" name="CasellaDiTesto 51"/>
            <p:cNvSpPr txBox="1">
              <a:spLocks noChangeArrowheads="1"/>
            </p:cNvSpPr>
            <p:nvPr/>
          </p:nvSpPr>
          <p:spPr bwMode="auto">
            <a:xfrm>
              <a:off x="8735957" y="2814878"/>
              <a:ext cx="202345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INTEGRATION</a:t>
              </a:r>
            </a:p>
            <a:p>
              <a:r>
                <a:rPr lang="it-IT" sz="2000" b="1" dirty="0"/>
                <a:t>TEST</a:t>
              </a:r>
            </a:p>
          </p:txBody>
        </p:sp>
        <p:sp>
          <p:nvSpPr>
            <p:cNvPr id="10253" name="CasellaDiTesto 52"/>
            <p:cNvSpPr txBox="1">
              <a:spLocks noChangeArrowheads="1"/>
            </p:cNvSpPr>
            <p:nvPr/>
          </p:nvSpPr>
          <p:spPr bwMode="auto">
            <a:xfrm>
              <a:off x="11512592" y="2794234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QUALITY</a:t>
              </a:r>
              <a:r>
                <a:rPr lang="it-IT" sz="2000" dirty="0"/>
                <a:t> </a:t>
              </a:r>
              <a:r>
                <a:rPr lang="it-IT" sz="2000" b="1" dirty="0"/>
                <a:t>ASSURANCE</a:t>
              </a:r>
            </a:p>
          </p:txBody>
        </p:sp>
        <p:sp>
          <p:nvSpPr>
            <p:cNvPr id="10254" name="CasellaDiTesto 53"/>
            <p:cNvSpPr txBox="1">
              <a:spLocks noChangeArrowheads="1"/>
            </p:cNvSpPr>
            <p:nvPr/>
          </p:nvSpPr>
          <p:spPr bwMode="auto">
            <a:xfrm>
              <a:off x="16245246" y="2778749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PRODUCTION</a:t>
              </a:r>
            </a:p>
            <a:p>
              <a:r>
                <a:rPr lang="it-IT" sz="2000" dirty="0"/>
                <a:t>(</a:t>
              </a:r>
              <a:r>
                <a:rPr lang="it-IT" sz="2000" b="1" dirty="0"/>
                <a:t>CLOUD</a:t>
              </a:r>
              <a:r>
                <a:rPr lang="it-IT" sz="2000" dirty="0"/>
                <a:t>)</a:t>
              </a:r>
            </a:p>
          </p:txBody>
        </p:sp>
        <p:sp>
          <p:nvSpPr>
            <p:cNvPr id="10255" name="CasellaDiTesto 54"/>
            <p:cNvSpPr txBox="1">
              <a:spLocks noChangeArrowheads="1"/>
            </p:cNvSpPr>
            <p:nvPr/>
          </p:nvSpPr>
          <p:spPr bwMode="auto">
            <a:xfrm>
              <a:off x="1406532" y="441268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CONFIGURATION</a:t>
              </a:r>
            </a:p>
            <a:p>
              <a:r>
                <a:rPr lang="it-IT" sz="2000" b="1" dirty="0"/>
                <a:t>MANAGEMENT</a:t>
              </a:r>
            </a:p>
          </p:txBody>
        </p:sp>
        <p:cxnSp>
          <p:nvCxnSpPr>
            <p:cNvPr id="10256" name="Connettore 1 57"/>
            <p:cNvCxnSpPr>
              <a:cxnSpLocks noChangeShapeType="1"/>
            </p:cNvCxnSpPr>
            <p:nvPr/>
          </p:nvCxnSpPr>
          <p:spPr bwMode="auto">
            <a:xfrm flipH="1">
              <a:off x="968117" y="526943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7" name="CasellaDiTesto 58"/>
            <p:cNvSpPr txBox="1">
              <a:spLocks noChangeArrowheads="1"/>
            </p:cNvSpPr>
            <p:nvPr/>
          </p:nvSpPr>
          <p:spPr bwMode="auto">
            <a:xfrm>
              <a:off x="1355946" y="5961019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BUILD </a:t>
              </a:r>
            </a:p>
            <a:p>
              <a:r>
                <a:rPr lang="it-IT" sz="2000" b="1" dirty="0"/>
                <a:t>AUTOMATION</a:t>
              </a:r>
            </a:p>
          </p:txBody>
        </p:sp>
        <p:cxnSp>
          <p:nvCxnSpPr>
            <p:cNvPr id="10258" name="Connettore 1 59"/>
            <p:cNvCxnSpPr>
              <a:cxnSpLocks noChangeShapeType="1"/>
            </p:cNvCxnSpPr>
            <p:nvPr/>
          </p:nvCxnSpPr>
          <p:spPr bwMode="auto">
            <a:xfrm flipH="1">
              <a:off x="968117" y="709646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CasellaDiTesto 61"/>
            <p:cNvSpPr txBox="1">
              <a:spLocks noChangeArrowheads="1"/>
            </p:cNvSpPr>
            <p:nvPr/>
          </p:nvSpPr>
          <p:spPr bwMode="auto">
            <a:xfrm>
              <a:off x="1358328" y="771803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SOLUTION</a:t>
              </a:r>
            </a:p>
            <a:p>
              <a:r>
                <a:rPr lang="it-IT" sz="2000" b="1" dirty="0"/>
                <a:t>DELIVERY</a:t>
              </a:r>
            </a:p>
          </p:txBody>
        </p:sp>
        <p:cxnSp>
          <p:nvCxnSpPr>
            <p:cNvPr id="10260" name="Connettore 1 63"/>
            <p:cNvCxnSpPr>
              <a:cxnSpLocks noChangeShapeType="1"/>
            </p:cNvCxnSpPr>
            <p:nvPr/>
          </p:nvCxnSpPr>
          <p:spPr bwMode="auto">
            <a:xfrm flipH="1">
              <a:off x="931581" y="8983650"/>
              <a:ext cx="20536312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1" name="CasellaDiTesto 64"/>
            <p:cNvSpPr txBox="1">
              <a:spLocks noChangeArrowheads="1"/>
            </p:cNvSpPr>
            <p:nvPr/>
          </p:nvSpPr>
          <p:spPr bwMode="auto">
            <a:xfrm>
              <a:off x="1385222" y="993237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BACKING </a:t>
              </a:r>
            </a:p>
            <a:p>
              <a:r>
                <a:rPr lang="it-IT" sz="2000" b="1" dirty="0"/>
                <a:t>SERVICES</a:t>
              </a:r>
            </a:p>
          </p:txBody>
        </p:sp>
        <p:cxnSp>
          <p:nvCxnSpPr>
            <p:cNvPr id="10262" name="Connettore 1 65"/>
            <p:cNvCxnSpPr>
              <a:cxnSpLocks noChangeShapeType="1"/>
            </p:cNvCxnSpPr>
            <p:nvPr/>
          </p:nvCxnSpPr>
          <p:spPr bwMode="auto">
            <a:xfrm flipH="1">
              <a:off x="931581" y="11660748"/>
              <a:ext cx="2061867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Connettore 1 66"/>
            <p:cNvCxnSpPr>
              <a:cxnSpLocks noChangeShapeType="1"/>
            </p:cNvCxnSpPr>
            <p:nvPr/>
          </p:nvCxnSpPr>
          <p:spPr bwMode="auto">
            <a:xfrm>
              <a:off x="968116" y="2534046"/>
              <a:ext cx="2995845" cy="147607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4" name="CasellaDiTesto 69"/>
            <p:cNvSpPr txBox="1">
              <a:spLocks noChangeArrowheads="1"/>
            </p:cNvSpPr>
            <p:nvPr/>
          </p:nvSpPr>
          <p:spPr bwMode="auto">
            <a:xfrm>
              <a:off x="1423394" y="3483688"/>
              <a:ext cx="15344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SERVICES</a:t>
              </a:r>
            </a:p>
          </p:txBody>
        </p:sp>
        <p:sp>
          <p:nvSpPr>
            <p:cNvPr id="10265" name="CasellaDiTesto 70"/>
            <p:cNvSpPr txBox="1">
              <a:spLocks noChangeArrowheads="1"/>
            </p:cNvSpPr>
            <p:nvPr/>
          </p:nvSpPr>
          <p:spPr bwMode="auto">
            <a:xfrm>
              <a:off x="2190622" y="2797258"/>
              <a:ext cx="17171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LIFECYCLE</a:t>
              </a:r>
            </a:p>
          </p:txBody>
        </p:sp>
        <p:cxnSp>
          <p:nvCxnSpPr>
            <p:cNvPr id="46" name="Connettore 1 57"/>
            <p:cNvCxnSpPr>
              <a:cxnSpLocks noChangeShapeType="1"/>
            </p:cNvCxnSpPr>
            <p:nvPr/>
          </p:nvCxnSpPr>
          <p:spPr bwMode="auto">
            <a:xfrm flipH="1">
              <a:off x="967355" y="2534045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Connettore 1 4"/>
            <p:cNvCxnSpPr>
              <a:cxnSpLocks noChangeShapeType="1"/>
            </p:cNvCxnSpPr>
            <p:nvPr/>
          </p:nvCxnSpPr>
          <p:spPr bwMode="auto">
            <a:xfrm flipH="1">
              <a:off x="931581" y="2534045"/>
              <a:ext cx="35774" cy="912670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266" name="Rettangolo 72"/>
          <p:cNvSpPr>
            <a:spLocks noChangeArrowheads="1"/>
          </p:cNvSpPr>
          <p:nvPr/>
        </p:nvSpPr>
        <p:spPr bwMode="auto">
          <a:xfrm>
            <a:off x="4110100" y="4562233"/>
            <a:ext cx="9572091" cy="810292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GITHUB</a:t>
            </a:r>
          </a:p>
        </p:txBody>
      </p:sp>
      <p:sp>
        <p:nvSpPr>
          <p:cNvPr id="10267" name="Rettangolo 73"/>
          <p:cNvSpPr>
            <a:spLocks noChangeArrowheads="1"/>
          </p:cNvSpPr>
          <p:nvPr/>
        </p:nvSpPr>
        <p:spPr bwMode="auto">
          <a:xfrm>
            <a:off x="8421195" y="5883478"/>
            <a:ext cx="5283479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JENKINS@OPENSHIFT</a:t>
            </a:r>
          </a:p>
        </p:txBody>
      </p:sp>
      <p:sp>
        <p:nvSpPr>
          <p:cNvPr id="10269" name="Rettangolo 75"/>
          <p:cNvSpPr>
            <a:spLocks noChangeArrowheads="1"/>
          </p:cNvSpPr>
          <p:nvPr/>
        </p:nvSpPr>
        <p:spPr bwMode="auto">
          <a:xfrm>
            <a:off x="8494264" y="7602125"/>
            <a:ext cx="5210410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DOCKERHUB</a:t>
            </a:r>
          </a:p>
        </p:txBody>
      </p:sp>
      <p:sp>
        <p:nvSpPr>
          <p:cNvPr id="10270" name="Rettangolo 76"/>
          <p:cNvSpPr>
            <a:spLocks noChangeArrowheads="1"/>
          </p:cNvSpPr>
          <p:nvPr/>
        </p:nvSpPr>
        <p:spPr bwMode="auto">
          <a:xfrm>
            <a:off x="8494264" y="8407257"/>
            <a:ext cx="5210410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</a:t>
            </a:r>
          </a:p>
        </p:txBody>
      </p:sp>
      <p:sp>
        <p:nvSpPr>
          <p:cNvPr id="10271" name="Rettangolo 77"/>
          <p:cNvSpPr>
            <a:spLocks noChangeArrowheads="1"/>
          </p:cNvSpPr>
          <p:nvPr/>
        </p:nvSpPr>
        <p:spPr bwMode="auto">
          <a:xfrm>
            <a:off x="13996952" y="7638257"/>
            <a:ext cx="7306940" cy="1439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PIVOTAL WEB </a:t>
            </a:r>
          </a:p>
          <a:p>
            <a:pPr algn="ctr" eaLnBrk="1" hangingPunct="1"/>
            <a:r>
              <a:rPr lang="it-IT" sz="3600" dirty="0"/>
              <a:t>SERVICES</a:t>
            </a:r>
          </a:p>
        </p:txBody>
      </p:sp>
      <p:grpSp>
        <p:nvGrpSpPr>
          <p:cNvPr id="21" name="Gruppo 20"/>
          <p:cNvGrpSpPr/>
          <p:nvPr/>
        </p:nvGrpSpPr>
        <p:grpSpPr>
          <a:xfrm>
            <a:off x="4205652" y="9540287"/>
            <a:ext cx="9425953" cy="2276045"/>
            <a:chOff x="4205652" y="9540287"/>
            <a:chExt cx="9425953" cy="2276045"/>
          </a:xfrm>
        </p:grpSpPr>
        <p:sp>
          <p:nvSpPr>
            <p:cNvPr id="10272" name="Rettangolo 87"/>
            <p:cNvSpPr>
              <a:spLocks noChangeArrowheads="1"/>
            </p:cNvSpPr>
            <p:nvPr/>
          </p:nvSpPr>
          <p:spPr bwMode="auto">
            <a:xfrm>
              <a:off x="4205652" y="10340257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MONGODB</a:t>
              </a:r>
            </a:p>
          </p:txBody>
        </p:sp>
        <p:sp>
          <p:nvSpPr>
            <p:cNvPr id="10273" name="Rettangolo 88"/>
            <p:cNvSpPr>
              <a:spLocks noChangeArrowheads="1"/>
            </p:cNvSpPr>
            <p:nvPr/>
          </p:nvSpPr>
          <p:spPr bwMode="auto">
            <a:xfrm>
              <a:off x="4205652" y="11145389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KAFKA</a:t>
              </a:r>
            </a:p>
          </p:txBody>
        </p:sp>
        <p:sp>
          <p:nvSpPr>
            <p:cNvPr id="10274" name="Rettangolo 89"/>
            <p:cNvSpPr>
              <a:spLocks noChangeArrowheads="1"/>
            </p:cNvSpPr>
            <p:nvPr/>
          </p:nvSpPr>
          <p:spPr bwMode="auto">
            <a:xfrm>
              <a:off x="8421195" y="9540287"/>
              <a:ext cx="5210410" cy="67051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MYSQL</a:t>
              </a: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13997105" y="9539857"/>
            <a:ext cx="7379897" cy="2277014"/>
            <a:chOff x="14019589" y="9359341"/>
            <a:chExt cx="7379897" cy="2277014"/>
          </a:xfrm>
        </p:grpSpPr>
        <p:sp>
          <p:nvSpPr>
            <p:cNvPr id="95" name="Rettangolo 94"/>
            <p:cNvSpPr/>
            <p:nvPr/>
          </p:nvSpPr>
          <p:spPr bwMode="auto">
            <a:xfrm>
              <a:off x="14019589" y="10160280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MONGODB  </a:t>
              </a:r>
              <a:r>
                <a:rPr lang="it-IT" sz="3600" dirty="0"/>
                <a:t>AS A SERVICE</a:t>
              </a:r>
            </a:p>
          </p:txBody>
        </p:sp>
        <p:sp>
          <p:nvSpPr>
            <p:cNvPr id="96" name="Rettangolo 95"/>
            <p:cNvSpPr/>
            <p:nvPr/>
          </p:nvSpPr>
          <p:spPr bwMode="auto">
            <a:xfrm>
              <a:off x="14019589" y="10965412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/>
                <a:t>KAFKA </a:t>
              </a:r>
              <a:r>
                <a:rPr lang="it-IT" sz="3600" dirty="0" smtClean="0"/>
                <a:t>  AS </a:t>
              </a:r>
              <a:r>
                <a:rPr lang="it-IT" sz="3600" dirty="0"/>
                <a:t>A SERVICE</a:t>
              </a:r>
            </a:p>
          </p:txBody>
        </p:sp>
        <p:sp>
          <p:nvSpPr>
            <p:cNvPr id="97" name="Rettangolo 96"/>
            <p:cNvSpPr/>
            <p:nvPr/>
          </p:nvSpPr>
          <p:spPr bwMode="auto">
            <a:xfrm>
              <a:off x="14019589" y="9359341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MYSQL  </a:t>
              </a:r>
              <a:r>
                <a:rPr lang="it-IT" sz="3600" dirty="0"/>
                <a:t>AS A SERVICE</a:t>
              </a:r>
            </a:p>
          </p:txBody>
        </p:sp>
      </p:grpSp>
      <p:sp>
        <p:nvSpPr>
          <p:cNvPr id="48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fullfilment</a:t>
            </a:r>
            <a:r>
              <a:rPr lang="it-IT" dirty="0" smtClean="0"/>
              <a:t>: </a:t>
            </a:r>
            <a:r>
              <a:rPr lang="it-IT" dirty="0" err="1" smtClean="0"/>
              <a:t>lifecycle</a:t>
            </a:r>
            <a:r>
              <a:rPr lang="it-IT" dirty="0" smtClean="0"/>
              <a:t> </a:t>
            </a:r>
            <a:r>
              <a:rPr lang="it-IT" dirty="0" err="1" smtClean="0"/>
              <a:t>process</a:t>
            </a:r>
            <a:endParaRPr lang="it-IT" dirty="0" smtClean="0"/>
          </a:p>
        </p:txBody>
      </p:sp>
      <p:sp>
        <p:nvSpPr>
          <p:cNvPr id="69" name="Rettangolo 74"/>
          <p:cNvSpPr>
            <a:spLocks noChangeArrowheads="1"/>
          </p:cNvSpPr>
          <p:nvPr/>
        </p:nvSpPr>
        <p:spPr bwMode="auto">
          <a:xfrm>
            <a:off x="4085240" y="6686437"/>
            <a:ext cx="6893383" cy="673115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0" name="Rettangolo 74"/>
          <p:cNvSpPr>
            <a:spLocks noChangeArrowheads="1"/>
          </p:cNvSpPr>
          <p:nvPr/>
        </p:nvSpPr>
        <p:spPr bwMode="auto">
          <a:xfrm>
            <a:off x="4110100" y="7638257"/>
            <a:ext cx="4073639" cy="63698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1" name="Rettangolo 89"/>
          <p:cNvSpPr>
            <a:spLocks noChangeArrowheads="1"/>
          </p:cNvSpPr>
          <p:nvPr/>
        </p:nvSpPr>
        <p:spPr bwMode="auto">
          <a:xfrm>
            <a:off x="4205652" y="9539857"/>
            <a:ext cx="4069404" cy="67051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H2 / MYSQL</a:t>
            </a:r>
          </a:p>
        </p:txBody>
      </p:sp>
      <p:sp>
        <p:nvSpPr>
          <p:cNvPr id="53" name="Freccia a destra con strisce 5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0722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6" grpId="0" animBg="1"/>
      <p:bldP spid="10267" grpId="0" animBg="1"/>
      <p:bldP spid="10269" grpId="0" animBg="1"/>
      <p:bldP spid="10270" grpId="0" animBg="1"/>
      <p:bldP spid="10271" grpId="0" animBg="1"/>
      <p:bldP spid="69" grpId="0" animBg="1"/>
      <p:bldP spid="70" grpId="0" animBg="1"/>
      <p:bldP spid="71" grpId="0" animBg="1"/>
      <p:bldP spid="5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171762" y="5408204"/>
            <a:ext cx="806489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None/>
            </a:pPr>
            <a:endParaRPr lang="it-IT" sz="2800" dirty="0" smtClean="0"/>
          </a:p>
        </p:txBody>
      </p:sp>
      <p:grpSp>
        <p:nvGrpSpPr>
          <p:cNvPr id="8" name="Gruppo 7"/>
          <p:cNvGrpSpPr/>
          <p:nvPr/>
        </p:nvGrpSpPr>
        <p:grpSpPr>
          <a:xfrm>
            <a:off x="841880" y="2644636"/>
            <a:ext cx="11307650" cy="6211434"/>
            <a:chOff x="6503368" y="3280721"/>
            <a:chExt cx="11307650" cy="6211434"/>
          </a:xfrm>
        </p:grpSpPr>
        <p:grpSp>
          <p:nvGrpSpPr>
            <p:cNvPr id="9" name="Gruppo 8"/>
            <p:cNvGrpSpPr/>
            <p:nvPr/>
          </p:nvGrpSpPr>
          <p:grpSpPr>
            <a:xfrm>
              <a:off x="6503368" y="3280721"/>
              <a:ext cx="11307650" cy="6211434"/>
              <a:chOff x="5783288" y="3480681"/>
              <a:chExt cx="11307650" cy="6211434"/>
            </a:xfrm>
          </p:grpSpPr>
          <p:grpSp>
            <p:nvGrpSpPr>
              <p:cNvPr id="11" name="Gruppo 10"/>
              <p:cNvGrpSpPr/>
              <p:nvPr/>
            </p:nvGrpSpPr>
            <p:grpSpPr>
              <a:xfrm>
                <a:off x="5783288" y="4950322"/>
                <a:ext cx="11307650" cy="4741793"/>
                <a:chOff x="1942087" y="7568268"/>
                <a:chExt cx="11307650" cy="4741793"/>
              </a:xfrm>
            </p:grpSpPr>
            <p:cxnSp>
              <p:nvCxnSpPr>
                <p:cNvPr id="13" name="Connettore 2 12"/>
                <p:cNvCxnSpPr>
                  <a:stCxn id="16" idx="2"/>
                  <a:endCxn id="17" idx="1"/>
                </p:cNvCxnSpPr>
                <p:nvPr/>
              </p:nvCxnSpPr>
              <p:spPr bwMode="auto">
                <a:xfrm flipH="1">
                  <a:off x="7595911" y="10326979"/>
                  <a:ext cx="1" cy="841437"/>
                </a:xfrm>
                <a:prstGeom prst="straightConnector1">
                  <a:avLst/>
                </a:prstGeom>
                <a:solidFill>
                  <a:srgbClr val="BBE0E3"/>
                </a:solidFill>
                <a:ln w="508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" name="Connettore 2 14"/>
                <p:cNvCxnSpPr>
                  <a:stCxn id="16" idx="0"/>
                  <a:endCxn id="18" idx="4"/>
                </p:cNvCxnSpPr>
                <p:nvPr/>
              </p:nvCxnSpPr>
              <p:spPr bwMode="auto">
                <a:xfrm flipH="1" flipV="1">
                  <a:off x="7595911" y="7829411"/>
                  <a:ext cx="1" cy="338376"/>
                </a:xfrm>
                <a:prstGeom prst="straightConnector1">
                  <a:avLst/>
                </a:prstGeom>
                <a:solidFill>
                  <a:srgbClr val="BBE0E3"/>
                </a:solidFill>
                <a:ln w="508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16" name="Rettangolo arrotondato 15"/>
                <p:cNvSpPr/>
                <p:nvPr/>
              </p:nvSpPr>
              <p:spPr bwMode="auto">
                <a:xfrm>
                  <a:off x="1942087" y="8167787"/>
                  <a:ext cx="11307650" cy="2159192"/>
                </a:xfrm>
                <a:prstGeom prst="roundRect">
                  <a:avLst/>
                </a:prstGeom>
                <a:solidFill>
                  <a:srgbClr val="0070C0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b" anchorCtr="0" compatLnSpc="1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r>
                    <a:rPr lang="it-IT" sz="5400" dirty="0" smtClean="0">
                      <a:ln w="18415" cmpd="sng">
                        <a:solidFill>
                          <a:srgbClr val="FFFFFF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63500" dir="3600000" algn="tl" rotWithShape="0">
                          <a:srgbClr val="000000">
                            <a:alpha val="70000"/>
                          </a:srgbClr>
                        </a:outerShdw>
                      </a:effectLst>
                    </a:rPr>
                    <a:t>BOOKING</a:t>
                  </a:r>
                </a:p>
              </p:txBody>
            </p:sp>
            <p:sp>
              <p:nvSpPr>
                <p:cNvPr id="17" name="Cilindro 16"/>
                <p:cNvSpPr/>
                <p:nvPr/>
              </p:nvSpPr>
              <p:spPr bwMode="auto">
                <a:xfrm>
                  <a:off x="6290547" y="11168416"/>
                  <a:ext cx="2610727" cy="1141645"/>
                </a:xfrm>
                <a:prstGeom prst="can">
                  <a:avLst/>
                </a:prstGeom>
                <a:solidFill>
                  <a:srgbClr val="0070C0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it-IT" sz="32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MySql</a:t>
                  </a:r>
                  <a:r>
                    <a:rPr kumimoji="0" lang="it-IT" sz="32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 / H2</a:t>
                  </a:r>
                  <a:endParaRPr kumimoji="0" lang="it-IT" sz="32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  <p:sp>
              <p:nvSpPr>
                <p:cNvPr id="18" name="Ovale 17"/>
                <p:cNvSpPr/>
                <p:nvPr/>
              </p:nvSpPr>
              <p:spPr bwMode="auto">
                <a:xfrm flipH="1">
                  <a:off x="7460180" y="7568268"/>
                  <a:ext cx="271463" cy="261143"/>
                </a:xfrm>
                <a:prstGeom prst="ellipse">
                  <a:avLst/>
                </a:prstGeom>
                <a:solidFill>
                  <a:schemeClr val="tx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it-IT" sz="1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</p:grpSp>
          <p:sp>
            <p:nvSpPr>
              <p:cNvPr id="12" name="Fumetto 2 11"/>
              <p:cNvSpPr/>
              <p:nvPr/>
            </p:nvSpPr>
            <p:spPr bwMode="auto">
              <a:xfrm>
                <a:off x="10535816" y="3480681"/>
                <a:ext cx="3294062" cy="919146"/>
              </a:xfrm>
              <a:prstGeom prst="wedgeRoundRectCallout">
                <a:avLst>
                  <a:gd name="adj1" fmla="val -20833"/>
                  <a:gd name="adj2" fmla="val 89809"/>
                  <a:gd name="adj3" fmla="val 16667"/>
                </a:avLst>
              </a:prstGeom>
              <a:solidFill>
                <a:srgbClr val="FFC00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4400" b="0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http/</a:t>
                </a:r>
                <a:r>
                  <a:rPr kumimoji="0" lang="it-IT" sz="4400" b="0" i="0" u="none" strike="noStrike" cap="none" normalizeH="0" baseline="0" dirty="0" err="1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rest</a:t>
                </a:r>
                <a:endParaRPr kumimoji="0" lang="it-IT" sz="4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  <p:sp>
          <p:nvSpPr>
            <p:cNvPr id="10" name="Rettangolo arrotondato 9"/>
            <p:cNvSpPr/>
            <p:nvPr/>
          </p:nvSpPr>
          <p:spPr bwMode="auto">
            <a:xfrm>
              <a:off x="10465915" y="5465193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161" y="8766684"/>
            <a:ext cx="7985413" cy="2521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Segnaposto contenuto 2"/>
          <p:cNvSpPr txBox="1">
            <a:spLocks/>
          </p:cNvSpPr>
          <p:nvPr/>
        </p:nvSpPr>
        <p:spPr bwMode="auto">
          <a:xfrm>
            <a:off x="15792400" y="5408204"/>
            <a:ext cx="8064896" cy="6418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Microservices </a:t>
            </a:r>
            <a:r>
              <a:rPr lang="it-IT" sz="3600" b="1" dirty="0" err="1" smtClean="0"/>
              <a:t>technical</a:t>
            </a:r>
            <a:r>
              <a:rPr lang="it-IT" sz="3600" b="1" dirty="0" smtClean="0"/>
              <a:t> layout:</a:t>
            </a:r>
          </a:p>
          <a:p>
            <a:pPr lvl="1"/>
            <a:r>
              <a:rPr lang="it-IT" sz="3600" dirty="0" smtClean="0"/>
              <a:t>HTTP </a:t>
            </a:r>
            <a:r>
              <a:rPr lang="it-IT" sz="3600" dirty="0" err="1" smtClean="0"/>
              <a:t>Rest</a:t>
            </a:r>
            <a:r>
              <a:rPr lang="it-IT" sz="3600" dirty="0" smtClean="0"/>
              <a:t> API </a:t>
            </a:r>
          </a:p>
          <a:p>
            <a:pPr lvl="1"/>
            <a:r>
              <a:rPr lang="it-IT" sz="3600" dirty="0" smtClean="0"/>
              <a:t>Core </a:t>
            </a:r>
            <a:r>
              <a:rPr lang="it-IT" sz="3600" dirty="0" err="1" smtClean="0"/>
              <a:t>functionality</a:t>
            </a:r>
            <a:r>
              <a:rPr lang="it-IT" sz="3600" dirty="0" smtClean="0"/>
              <a:t> and database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incapsulation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Invariant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2"/>
            <a:r>
              <a:rPr lang="it-IT" sz="3600" dirty="0" smtClean="0"/>
              <a:t>H2 </a:t>
            </a:r>
            <a:r>
              <a:rPr lang="it-IT" sz="3600" dirty="0" err="1" smtClean="0"/>
              <a:t>embedded</a:t>
            </a:r>
            <a:r>
              <a:rPr lang="it-IT" sz="3600" dirty="0" smtClean="0"/>
              <a:t> and in </a:t>
            </a:r>
            <a:r>
              <a:rPr lang="it-IT" sz="3600" dirty="0" err="1" smtClean="0"/>
              <a:t>memory</a:t>
            </a:r>
            <a:endParaRPr lang="it-IT" sz="3600" dirty="0"/>
          </a:p>
          <a:p>
            <a:pPr lvl="2"/>
            <a:r>
              <a:rPr lang="it-IT" sz="3600" dirty="0" err="1" smtClean="0"/>
              <a:t>MySql</a:t>
            </a:r>
            <a:r>
              <a:rPr lang="it-IT" sz="3600" dirty="0" smtClean="0"/>
              <a:t> </a:t>
            </a:r>
            <a:r>
              <a:rPr lang="it-IT" sz="3600" dirty="0" err="1" smtClean="0"/>
              <a:t>as</a:t>
            </a:r>
            <a:r>
              <a:rPr lang="it-IT" sz="3600" dirty="0" smtClean="0"/>
              <a:t> a server </a:t>
            </a:r>
            <a:r>
              <a:rPr lang="it-IT" sz="3600" dirty="0" err="1" smtClean="0"/>
              <a:t>instance</a:t>
            </a:r>
            <a:endParaRPr lang="it-IT" sz="3600" dirty="0" smtClean="0"/>
          </a:p>
          <a:p>
            <a:pPr marL="0" indent="0">
              <a:buNone/>
            </a:pP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2563522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2822296"/>
            <a:ext cx="11131590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3873674"/>
            <a:ext cx="15638042" cy="950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44" y="5171065"/>
            <a:ext cx="15027724" cy="913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350" y="6162694"/>
            <a:ext cx="14184466" cy="862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8280623"/>
            <a:ext cx="14900318" cy="918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05" y="7095331"/>
            <a:ext cx="14484978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171762" y="4964746"/>
            <a:ext cx="897356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dependencies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err="1" smtClean="0"/>
              <a:t>Flyway</a:t>
            </a:r>
            <a:r>
              <a:rPr lang="it-IT" sz="3600" dirty="0" smtClean="0"/>
              <a:t>: the database </a:t>
            </a:r>
            <a:r>
              <a:rPr lang="it-IT" sz="3600" dirty="0" err="1"/>
              <a:t>migration</a:t>
            </a:r>
            <a:r>
              <a:rPr lang="it-IT" sz="3600" dirty="0"/>
              <a:t> </a:t>
            </a:r>
            <a:r>
              <a:rPr lang="it-IT" sz="3600" dirty="0" err="1"/>
              <a:t>tool</a:t>
            </a:r>
            <a:endParaRPr lang="it-IT" sz="3600" dirty="0" smtClean="0"/>
          </a:p>
          <a:p>
            <a:pPr lvl="1"/>
            <a:r>
              <a:rPr lang="it-IT" sz="3600" dirty="0" smtClean="0"/>
              <a:t>Java </a:t>
            </a:r>
            <a:r>
              <a:rPr lang="it-IT" sz="3600" dirty="0" err="1" smtClean="0"/>
              <a:t>connector</a:t>
            </a:r>
            <a:r>
              <a:rPr lang="it-IT" sz="3600" dirty="0" smtClean="0"/>
              <a:t> for </a:t>
            </a:r>
            <a:r>
              <a:rPr lang="it-IT" sz="3600" dirty="0" err="1" smtClean="0"/>
              <a:t>MySQL</a:t>
            </a:r>
            <a:endParaRPr lang="it-IT" sz="3600" dirty="0" smtClean="0"/>
          </a:p>
          <a:p>
            <a:pPr lvl="1"/>
            <a:r>
              <a:rPr lang="it-IT" sz="3600" dirty="0" smtClean="0"/>
              <a:t>Starter web: the Spring </a:t>
            </a:r>
            <a:r>
              <a:rPr lang="it-IT" sz="3600" dirty="0" err="1" smtClean="0"/>
              <a:t>Boot</a:t>
            </a:r>
            <a:r>
              <a:rPr lang="it-IT" sz="3600" dirty="0" smtClean="0"/>
              <a:t> </a:t>
            </a:r>
            <a:r>
              <a:rPr lang="it-IT" sz="3600" dirty="0" err="1" smtClean="0"/>
              <a:t>capabilities</a:t>
            </a:r>
            <a:r>
              <a:rPr lang="it-IT" sz="3600" dirty="0" smtClean="0"/>
              <a:t> for web </a:t>
            </a:r>
            <a:r>
              <a:rPr lang="it-IT" sz="3600" dirty="0" err="1" smtClean="0"/>
              <a:t>application</a:t>
            </a:r>
            <a:endParaRPr lang="it-IT" sz="3600" dirty="0" smtClean="0"/>
          </a:p>
          <a:p>
            <a:pPr lvl="1"/>
            <a:r>
              <a:rPr lang="it-IT" sz="3600" dirty="0" smtClean="0"/>
              <a:t>Data </a:t>
            </a:r>
            <a:r>
              <a:rPr lang="it-IT" sz="3600" dirty="0" err="1" smtClean="0"/>
              <a:t>rest</a:t>
            </a:r>
            <a:r>
              <a:rPr lang="it-IT" sz="3600" dirty="0" smtClean="0"/>
              <a:t>: the </a:t>
            </a:r>
            <a:r>
              <a:rPr lang="it-IT" sz="3600" dirty="0"/>
              <a:t>Spring </a:t>
            </a:r>
            <a:r>
              <a:rPr lang="it-IT" sz="3600" dirty="0" err="1"/>
              <a:t>Boot</a:t>
            </a:r>
            <a:r>
              <a:rPr lang="it-IT" sz="3600" dirty="0"/>
              <a:t> </a:t>
            </a:r>
            <a:r>
              <a:rPr lang="it-IT" sz="3600" dirty="0" err="1"/>
              <a:t>capabilities</a:t>
            </a:r>
            <a:r>
              <a:rPr lang="it-IT" sz="3600" dirty="0"/>
              <a:t> for </a:t>
            </a:r>
            <a:r>
              <a:rPr lang="it-IT" sz="3600" dirty="0" err="1" smtClean="0"/>
              <a:t>rest</a:t>
            </a:r>
            <a:r>
              <a:rPr lang="it-IT" sz="3600" dirty="0" smtClean="0"/>
              <a:t> </a:t>
            </a:r>
            <a:r>
              <a:rPr lang="en-US" sz="3600" dirty="0"/>
              <a:t>web services on top of </a:t>
            </a:r>
            <a:r>
              <a:rPr lang="en-US" sz="3600" dirty="0" smtClean="0"/>
              <a:t>data </a:t>
            </a:r>
            <a:r>
              <a:rPr lang="en-US" sz="3600" dirty="0"/>
              <a:t>repositories</a:t>
            </a:r>
            <a:endParaRPr lang="it-IT" sz="3600" dirty="0"/>
          </a:p>
          <a:p>
            <a:pPr lvl="1"/>
            <a:r>
              <a:rPr lang="it-IT" sz="3600" dirty="0" smtClean="0"/>
              <a:t>JPA for the data management </a:t>
            </a:r>
            <a:r>
              <a:rPr lang="it-IT" sz="3600" dirty="0"/>
              <a:t>in a </a:t>
            </a:r>
            <a:r>
              <a:rPr lang="it-IT" sz="3600" dirty="0" err="1"/>
              <a:t>relational</a:t>
            </a:r>
            <a:r>
              <a:rPr lang="it-IT" sz="3600" dirty="0"/>
              <a:t> database</a:t>
            </a:r>
            <a:endParaRPr lang="it-IT" sz="3600" dirty="0" smtClean="0"/>
          </a:p>
          <a:p>
            <a:pPr lvl="1"/>
            <a:r>
              <a:rPr lang="it-IT" sz="3600" dirty="0" smtClean="0"/>
              <a:t>H2 database</a:t>
            </a:r>
          </a:p>
        </p:txBody>
      </p:sp>
    </p:spTree>
    <p:extLst>
      <p:ext uri="{BB962C8B-B14F-4D97-AF65-F5344CB8AC3E}">
        <p14:creationId xmlns:p14="http://schemas.microsoft.com/office/powerpoint/2010/main" val="34604284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806130" y="6137920"/>
            <a:ext cx="112332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@</a:t>
            </a:r>
            <a:r>
              <a:rPr lang="it-IT" sz="2800" dirty="0" err="1"/>
              <a:t>SpringBootApplication</a:t>
            </a:r>
            <a:endParaRPr lang="it-IT" sz="2800" dirty="0"/>
          </a:p>
          <a:p>
            <a:r>
              <a:rPr lang="it-IT" sz="2800" b="1" dirty="0"/>
              <a:t>public </a:t>
            </a:r>
            <a:r>
              <a:rPr lang="it-IT" sz="2800" b="1" dirty="0" err="1"/>
              <a:t>class</a:t>
            </a:r>
            <a:r>
              <a:rPr lang="it-IT" sz="2800" b="1" dirty="0"/>
              <a:t> Application {</a:t>
            </a:r>
          </a:p>
          <a:p>
            <a:r>
              <a:rPr lang="en-US" sz="2800" dirty="0"/>
              <a:t>    </a:t>
            </a:r>
            <a:r>
              <a:rPr lang="en-US" sz="2800" b="1" dirty="0"/>
              <a:t>public static void main(String[] </a:t>
            </a:r>
            <a:r>
              <a:rPr lang="en-US" sz="2800" b="1" dirty="0" err="1"/>
              <a:t>args</a:t>
            </a:r>
            <a:r>
              <a:rPr lang="en-US" sz="2800" b="1" dirty="0"/>
              <a:t>) {</a:t>
            </a:r>
          </a:p>
          <a:p>
            <a:r>
              <a:rPr lang="it-IT" sz="2800" dirty="0"/>
              <a:t>        </a:t>
            </a:r>
            <a:r>
              <a:rPr lang="it-IT" sz="2800" dirty="0" err="1"/>
              <a:t>SpringApplication.</a:t>
            </a:r>
            <a:r>
              <a:rPr lang="it-IT" sz="2800" i="1" dirty="0" err="1"/>
              <a:t>run</a:t>
            </a:r>
            <a:r>
              <a:rPr lang="it-IT" sz="2800" i="1" dirty="0"/>
              <a:t>(</a:t>
            </a:r>
            <a:r>
              <a:rPr lang="it-IT" sz="2800" i="1" dirty="0" err="1"/>
              <a:t>Application.</a:t>
            </a:r>
            <a:r>
              <a:rPr lang="it-IT" sz="2800" b="1" i="1" dirty="0" err="1"/>
              <a:t>class</a:t>
            </a:r>
            <a:r>
              <a:rPr lang="it-IT" sz="2800" b="1" i="1" dirty="0"/>
              <a:t>, </a:t>
            </a:r>
            <a:r>
              <a:rPr lang="it-IT" sz="2800" b="1" i="1" dirty="0" err="1"/>
              <a:t>args</a:t>
            </a:r>
            <a:r>
              <a:rPr lang="it-IT" sz="2800" b="1" i="1" dirty="0"/>
              <a:t>);</a:t>
            </a:r>
          </a:p>
          <a:p>
            <a:r>
              <a:rPr lang="it-IT" sz="2800" dirty="0"/>
              <a:t>    }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031" y="1961455"/>
            <a:ext cx="6604545" cy="3413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Microservice’s</a:t>
            </a:r>
            <a:r>
              <a:rPr lang="it-IT" sz="3600" dirty="0" smtClean="0"/>
              <a:t> packaging </a:t>
            </a:r>
            <a:r>
              <a:rPr lang="it-IT" sz="3600" dirty="0" err="1"/>
              <a:t>hierarchy</a:t>
            </a:r>
            <a:r>
              <a:rPr lang="it-IT" sz="3600" dirty="0"/>
              <a:t> </a:t>
            </a:r>
            <a:endParaRPr lang="it-IT" sz="3600" dirty="0" smtClean="0"/>
          </a:p>
          <a:p>
            <a:pPr lvl="1"/>
            <a:r>
              <a:rPr lang="it-IT" sz="3600" i="1" dirty="0"/>
              <a:t>@</a:t>
            </a:r>
            <a:r>
              <a:rPr lang="it-IT" sz="3600" i="1" dirty="0" err="1" smtClean="0"/>
              <a:t>SpringBootApplication</a:t>
            </a:r>
            <a:r>
              <a:rPr lang="it-IT" sz="3600" i="1" dirty="0" smtClean="0"/>
              <a:t>: </a:t>
            </a:r>
            <a:r>
              <a:rPr lang="it-IT" sz="3600" dirty="0" smtClean="0"/>
              <a:t>the </a:t>
            </a:r>
            <a:r>
              <a:rPr lang="it-IT" sz="3600" dirty="0" err="1" smtClean="0"/>
              <a:t>annotation</a:t>
            </a:r>
            <a:r>
              <a:rPr lang="it-IT" sz="3600" dirty="0" smtClean="0"/>
              <a:t> </a:t>
            </a:r>
            <a:r>
              <a:rPr lang="it-IT" sz="3600" dirty="0" err="1" smtClean="0"/>
              <a:t>needed</a:t>
            </a:r>
            <a:r>
              <a:rPr lang="it-IT" sz="3600" dirty="0" smtClean="0"/>
              <a:t> by a Spring </a:t>
            </a:r>
            <a:r>
              <a:rPr lang="it-IT" sz="3600" dirty="0" err="1" smtClean="0"/>
              <a:t>Boot</a:t>
            </a:r>
            <a:r>
              <a:rPr lang="it-IT" sz="3600" dirty="0" smtClean="0"/>
              <a:t> </a:t>
            </a:r>
            <a:r>
              <a:rPr lang="it-IT" sz="3600" dirty="0" err="1" smtClean="0"/>
              <a:t>main</a:t>
            </a:r>
            <a:r>
              <a:rPr lang="it-IT" sz="3600" dirty="0" smtClean="0"/>
              <a:t> </a:t>
            </a:r>
            <a:r>
              <a:rPr lang="it-IT" sz="3600" dirty="0" err="1" smtClean="0"/>
              <a:t>class</a:t>
            </a:r>
            <a:endParaRPr lang="it-IT" sz="3600" dirty="0" smtClean="0"/>
          </a:p>
          <a:p>
            <a:pPr lvl="1"/>
            <a:r>
              <a:rPr lang="it-IT" sz="3600" dirty="0" smtClean="0"/>
              <a:t>Domain </a:t>
            </a:r>
            <a:r>
              <a:rPr lang="it-IT" sz="3600" dirty="0" err="1" smtClean="0"/>
              <a:t>classes</a:t>
            </a:r>
            <a:endParaRPr lang="it-IT" sz="3600" dirty="0" smtClean="0"/>
          </a:p>
          <a:p>
            <a:pPr lvl="1"/>
            <a:r>
              <a:rPr lang="it-IT" sz="3600" dirty="0" smtClean="0"/>
              <a:t>JPA Data Access </a:t>
            </a:r>
            <a:r>
              <a:rPr lang="it-IT" sz="3600" dirty="0" err="1" smtClean="0"/>
              <a:t>reposisories</a:t>
            </a:r>
            <a:endParaRPr lang="it-IT" sz="3600" dirty="0" smtClean="0"/>
          </a:p>
          <a:p>
            <a:pPr lvl="1"/>
            <a:r>
              <a:rPr lang="it-IT" sz="3600" dirty="0" err="1" smtClean="0"/>
              <a:t>Rest</a:t>
            </a:r>
            <a:r>
              <a:rPr lang="it-IT" sz="3600" dirty="0" smtClean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35386006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" name="CasellaDiTesto 3"/>
          <p:cNvSpPr txBox="1"/>
          <p:nvPr/>
        </p:nvSpPr>
        <p:spPr>
          <a:xfrm>
            <a:off x="951398" y="4189140"/>
            <a:ext cx="1711861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RestController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RequestMapping</a:t>
            </a:r>
            <a:r>
              <a:rPr lang="it-IT" sz="2000" dirty="0">
                <a:latin typeface="Consolas"/>
              </a:rPr>
              <a:t>(</a:t>
            </a:r>
            <a:r>
              <a:rPr lang="it-IT" sz="2000" dirty="0" err="1">
                <a:latin typeface="Consolas"/>
              </a:rPr>
              <a:t>value</a:t>
            </a:r>
            <a:r>
              <a:rPr lang="it-IT" sz="2000" dirty="0">
                <a:latin typeface="Consolas"/>
              </a:rPr>
              <a:t> = "/</a:t>
            </a:r>
            <a:r>
              <a:rPr lang="it-IT" sz="2000" dirty="0" err="1">
                <a:latin typeface="Consolas"/>
              </a:rPr>
              <a:t>bookABattery</a:t>
            </a:r>
            <a:r>
              <a:rPr lang="it-IT" sz="2000" dirty="0">
                <a:latin typeface="Consolas"/>
              </a:rPr>
              <a:t>")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BookABatteryController</a:t>
            </a:r>
            <a:r>
              <a:rPr lang="it-IT" sz="2000" dirty="0">
                <a:latin typeface="Consolas"/>
              </a:rPr>
              <a:t> { </a:t>
            </a:r>
            <a:br>
              <a:rPr lang="it-IT" sz="2000" dirty="0">
                <a:latin typeface="Consolas"/>
              </a:rPr>
            </a:br>
            <a:endParaRPr lang="it-IT" sz="2000" dirty="0" smtClean="0">
              <a:latin typeface="Consolas"/>
            </a:endParaRPr>
          </a:p>
          <a:p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Autowired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final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IBookingInfoRepository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>
                <a:latin typeface="Consolas"/>
              </a:rPr>
              <a:t>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Autowired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 err="1" smtClean="0">
                <a:latin typeface="Consolas"/>
              </a:rPr>
              <a:t>BookABatteryController</a:t>
            </a:r>
            <a:r>
              <a:rPr lang="it-IT" sz="2000" dirty="0" smtClean="0">
                <a:latin typeface="Consolas"/>
              </a:rPr>
              <a:t>(</a:t>
            </a:r>
            <a:r>
              <a:rPr lang="it-IT" sz="2000" dirty="0" err="1" smtClean="0">
                <a:latin typeface="Consolas"/>
              </a:rPr>
              <a:t>IBookingInfoRepository</a:t>
            </a:r>
            <a:r>
              <a:rPr lang="it-IT" sz="2000" dirty="0" smtClean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>
                <a:latin typeface="Consolas"/>
              </a:rPr>
              <a:t>) {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    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000" dirty="0" err="1">
                <a:latin typeface="Consolas"/>
              </a:rPr>
              <a:t>.prenotazioniRepository</a:t>
            </a:r>
            <a:r>
              <a:rPr lang="it-IT" sz="2000" dirty="0">
                <a:latin typeface="Consolas"/>
              </a:rPr>
              <a:t> =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 smtClean="0">
                <a:latin typeface="Consolas"/>
              </a:rPr>
              <a:t>;} </a:t>
            </a:r>
          </a:p>
          <a:p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    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RequestMapping</a:t>
            </a:r>
            <a:r>
              <a:rPr lang="it-IT" sz="2000" dirty="0">
                <a:latin typeface="Consolas"/>
              </a:rPr>
              <a:t>(</a:t>
            </a:r>
            <a:r>
              <a:rPr lang="it-IT" sz="2000" dirty="0" err="1">
                <a:latin typeface="Consolas"/>
              </a:rPr>
              <a:t>value</a:t>
            </a:r>
            <a:r>
              <a:rPr lang="it-IT" sz="2000" dirty="0">
                <a:latin typeface="Consolas"/>
              </a:rPr>
              <a:t>= "/</a:t>
            </a:r>
            <a:r>
              <a:rPr lang="it-IT" sz="2000" dirty="0" err="1">
                <a:latin typeface="Consolas"/>
              </a:rPr>
              <a:t>addBooking</a:t>
            </a:r>
            <a:r>
              <a:rPr lang="it-IT" sz="2000" dirty="0">
                <a:latin typeface="Consolas"/>
              </a:rPr>
              <a:t>/{stazione}/{batteria}/{citta}/{latitudine}/{longitudine}")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000" dirty="0">
                <a:latin typeface="Consolas"/>
              </a:rPr>
              <a:t> Booking </a:t>
            </a:r>
            <a:r>
              <a:rPr lang="it-IT" sz="2000" dirty="0" err="1">
                <a:latin typeface="Consolas"/>
              </a:rPr>
              <a:t>addBook</a:t>
            </a:r>
            <a:r>
              <a:rPr lang="it-IT" sz="2000" dirty="0">
                <a:latin typeface="Consolas"/>
              </a:rPr>
              <a:t>(@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stazione, 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batteria,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</a:t>
            </a:r>
            <a:r>
              <a:rPr lang="it-IT" sz="2000" dirty="0" smtClean="0">
                <a:latin typeface="Consolas"/>
              </a:rPr>
              <a:t>				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citta , 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latitudine, </a:t>
            </a:r>
            <a:endParaRPr lang="it-IT" sz="2000" dirty="0" smtClean="0">
              <a:latin typeface="Consolas"/>
            </a:endParaRPr>
          </a:p>
          <a:p>
            <a:r>
              <a:rPr lang="it-IT" sz="2000" dirty="0">
                <a:latin typeface="Consolas"/>
              </a:rPr>
              <a:t>	</a:t>
            </a:r>
            <a:r>
              <a:rPr lang="it-IT" sz="2000" dirty="0" smtClean="0">
                <a:latin typeface="Consolas"/>
              </a:rPr>
              <a:t>			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longitudine) {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	Booking </a:t>
            </a:r>
            <a:r>
              <a:rPr lang="it-IT" sz="2000" dirty="0" err="1">
                <a:latin typeface="Consolas"/>
              </a:rPr>
              <a:t>prenotaBatteria</a:t>
            </a:r>
            <a:r>
              <a:rPr lang="it-IT" sz="2000" dirty="0">
                <a:latin typeface="Consolas"/>
              </a:rPr>
              <a:t> = </a:t>
            </a:r>
            <a:r>
              <a:rPr lang="it-IT" sz="20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000" dirty="0">
                <a:latin typeface="Consolas"/>
              </a:rPr>
              <a:t> Booking(stazione + </a:t>
            </a: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latin typeface="Consolas"/>
              </a:rPr>
              <a:t>batteria,stazione,citta,Double.valueOf</a:t>
            </a:r>
            <a:r>
              <a:rPr lang="it-IT" sz="2000" dirty="0" smtClean="0">
                <a:latin typeface="Consolas"/>
              </a:rPr>
              <a:t>(latitudine</a:t>
            </a:r>
            <a:r>
              <a:rPr lang="it-IT" sz="2000" dirty="0">
                <a:latin typeface="Consolas"/>
              </a:rPr>
              <a:t>),</a:t>
            </a:r>
            <a:r>
              <a:rPr lang="it-IT" sz="2000" dirty="0" err="1">
                <a:latin typeface="Consolas"/>
              </a:rPr>
              <a:t>Double.valueOf</a:t>
            </a:r>
            <a:r>
              <a:rPr lang="it-IT" sz="2000" dirty="0">
                <a:latin typeface="Consolas"/>
              </a:rPr>
              <a:t>(longitudine));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latin typeface="Consolas"/>
              </a:rPr>
              <a:t>prenotazioniRepository.saveAndFlush</a:t>
            </a:r>
            <a:r>
              <a:rPr lang="it-IT" sz="2000" dirty="0" smtClean="0">
                <a:latin typeface="Consolas"/>
              </a:rPr>
              <a:t>(</a:t>
            </a:r>
            <a:r>
              <a:rPr lang="it-IT" sz="2000" dirty="0" err="1" smtClean="0">
                <a:latin typeface="Consolas"/>
              </a:rPr>
              <a:t>prenotaBatteria</a:t>
            </a:r>
            <a:r>
              <a:rPr lang="it-IT" sz="2000" dirty="0">
                <a:latin typeface="Consolas"/>
              </a:rPr>
              <a:t>);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</a:t>
            </a: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000" dirty="0" smtClean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prenotaBatteria</a:t>
            </a:r>
            <a:r>
              <a:rPr lang="it-IT" sz="2000" dirty="0" smtClean="0">
                <a:latin typeface="Consolas"/>
              </a:rPr>
              <a:t>;} 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768" y="1496981"/>
            <a:ext cx="7629525" cy="277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56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REST Controller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Consumes</a:t>
            </a:r>
            <a:r>
              <a:rPr lang="it-IT" sz="3600" dirty="0" smtClean="0"/>
              <a:t> the 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by JPA </a:t>
            </a:r>
            <a:r>
              <a:rPr lang="it-IT" sz="3600" dirty="0" err="1" smtClean="0"/>
              <a:t>repositories</a:t>
            </a:r>
            <a:r>
              <a:rPr lang="it-IT" sz="3600" dirty="0" smtClean="0"/>
              <a:t> (</a:t>
            </a:r>
            <a:r>
              <a:rPr lang="it-IT" sz="3600" dirty="0" err="1" smtClean="0"/>
              <a:t>save&amp;flush</a:t>
            </a:r>
            <a:r>
              <a:rPr lang="it-IT" sz="3600" dirty="0" smtClean="0"/>
              <a:t>)</a:t>
            </a:r>
          </a:p>
        </p:txBody>
      </p:sp>
      <p:sp>
        <p:nvSpPr>
          <p:cNvPr id="12" name="Freccia a destra con strisce 11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325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743522" y="3960912"/>
            <a:ext cx="11233248" cy="1726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/>
              <a:t>spring.datasource.url=</a:t>
            </a:r>
            <a:r>
              <a:rPr lang="it-IT" sz="2400" b="1" dirty="0" err="1" smtClean="0"/>
              <a:t>jdbc:mysql</a:t>
            </a:r>
            <a:r>
              <a:rPr lang="it-IT" sz="2400" b="1" dirty="0" smtClean="0"/>
              <a:t>://</a:t>
            </a:r>
            <a:r>
              <a:rPr lang="it-IT" sz="2400" b="1" u="sng" dirty="0" err="1" smtClean="0"/>
              <a:t>localhost</a:t>
            </a:r>
            <a:r>
              <a:rPr lang="it-IT" sz="2400" b="1" u="sng" dirty="0" smtClean="0"/>
              <a:t>/</a:t>
            </a:r>
            <a:r>
              <a:rPr lang="it-IT" sz="2400" b="1" u="sng" dirty="0" err="1" smtClean="0"/>
              <a:t>bookabattery_db_pws</a:t>
            </a:r>
            <a:endParaRPr lang="it-IT" sz="2400" b="1" u="sng" dirty="0" smtClean="0"/>
          </a:p>
          <a:p>
            <a:r>
              <a:rPr lang="it-IT" sz="2400" dirty="0" err="1" smtClean="0"/>
              <a:t>spring.datasource.driverClassName</a:t>
            </a:r>
            <a:r>
              <a:rPr lang="it-IT" sz="2400" dirty="0" smtClean="0"/>
              <a:t>=</a:t>
            </a:r>
            <a:r>
              <a:rPr lang="it-IT" sz="2400" dirty="0" err="1" smtClean="0"/>
              <a:t>com.mysql.jdbc.Driver</a:t>
            </a:r>
            <a:endParaRPr lang="it-IT" sz="2400" dirty="0" smtClean="0"/>
          </a:p>
          <a:p>
            <a:r>
              <a:rPr lang="it-IT" sz="2400" dirty="0" err="1" smtClean="0"/>
              <a:t>spring.datasource.username</a:t>
            </a:r>
            <a:r>
              <a:rPr lang="it-IT" sz="2400" dirty="0" smtClean="0"/>
              <a:t>=</a:t>
            </a:r>
            <a:r>
              <a:rPr lang="it-IT" sz="2400" b="1" dirty="0" err="1" smtClean="0"/>
              <a:t>bab_USER</a:t>
            </a:r>
            <a:endParaRPr lang="it-IT" sz="2400" b="1" dirty="0" smtClean="0"/>
          </a:p>
          <a:p>
            <a:r>
              <a:rPr lang="it-IT" sz="2400" dirty="0" err="1" smtClean="0"/>
              <a:t>spring.datasource.password</a:t>
            </a:r>
            <a:r>
              <a:rPr lang="it-IT" sz="2400" dirty="0" smtClean="0"/>
              <a:t>=</a:t>
            </a:r>
            <a:r>
              <a:rPr lang="it-IT" sz="2400" b="1" dirty="0" err="1" smtClean="0"/>
              <a:t>bab_USER</a:t>
            </a:r>
            <a:endParaRPr lang="it-IT" sz="2400" b="1" dirty="0" smtClean="0"/>
          </a:p>
        </p:txBody>
      </p:sp>
      <p:sp>
        <p:nvSpPr>
          <p:cNvPr id="16" name="CasellaDiTesto 15"/>
          <p:cNvSpPr txBox="1"/>
          <p:nvPr/>
        </p:nvSpPr>
        <p:spPr>
          <a:xfrm>
            <a:off x="742728" y="8046740"/>
            <a:ext cx="138975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/>
              <a:t>spring.datasource.url=</a:t>
            </a:r>
          </a:p>
          <a:p>
            <a:r>
              <a:rPr lang="it-IT" sz="2400" b="1" dirty="0" smtClean="0"/>
              <a:t>jdbc:h2:mem:db;DB_CLOSE_DELAY</a:t>
            </a:r>
            <a:r>
              <a:rPr lang="it-IT" sz="2400" b="1" dirty="0"/>
              <a:t>=-1;DB_CLOSE_ON_EXIT=FALSE</a:t>
            </a:r>
            <a:r>
              <a:rPr lang="it-IT" sz="2400" b="1" dirty="0" smtClean="0"/>
              <a:t>;</a:t>
            </a:r>
          </a:p>
          <a:p>
            <a:r>
              <a:rPr lang="it-IT" sz="2400" b="1" dirty="0" smtClean="0"/>
              <a:t>MODE=</a:t>
            </a:r>
            <a:r>
              <a:rPr lang="it-IT" sz="2400" b="1" dirty="0" err="1" smtClean="0"/>
              <a:t>MySQL;INIT</a:t>
            </a:r>
            <a:r>
              <a:rPr lang="it-IT" sz="2400" b="1" dirty="0" smtClean="0"/>
              <a:t>=CREATE </a:t>
            </a:r>
            <a:r>
              <a:rPr lang="it-IT" sz="2400" b="1" dirty="0"/>
              <a:t>SCHEMA IF NOT EXISTS "public"</a:t>
            </a:r>
          </a:p>
          <a:p>
            <a:r>
              <a:rPr lang="it-IT" sz="2400" dirty="0" err="1"/>
              <a:t>spring.datasource.driverClassName</a:t>
            </a:r>
            <a:r>
              <a:rPr lang="it-IT" sz="2400" dirty="0"/>
              <a:t>=org.h2.Driver</a:t>
            </a:r>
          </a:p>
          <a:p>
            <a:r>
              <a:rPr lang="it-IT" sz="2400" dirty="0" err="1"/>
              <a:t>spring.datasource.username</a:t>
            </a:r>
            <a:r>
              <a:rPr lang="it-IT" sz="2400" dirty="0"/>
              <a:t>=sa</a:t>
            </a:r>
          </a:p>
          <a:p>
            <a:r>
              <a:rPr lang="it-IT" sz="2400" dirty="0" err="1"/>
              <a:t>spring.datasource.password</a:t>
            </a:r>
            <a:r>
              <a:rPr lang="it-IT" sz="2400" dirty="0"/>
              <a:t>=</a:t>
            </a:r>
          </a:p>
          <a:p>
            <a:r>
              <a:rPr lang="it-IT" sz="2400" dirty="0" err="1"/>
              <a:t>spring.jpa.database-platform</a:t>
            </a:r>
            <a:r>
              <a:rPr lang="it-IT" sz="2400" dirty="0"/>
              <a:t>=org.hibernate.dialect.H2Dialect</a:t>
            </a:r>
          </a:p>
          <a:p>
            <a:r>
              <a:rPr lang="it-IT" sz="2400" b="1" dirty="0"/>
              <a:t>spring.h2.console.enabled=</a:t>
            </a:r>
            <a:r>
              <a:rPr lang="it-IT" sz="2400" b="1" dirty="0" err="1"/>
              <a:t>true</a:t>
            </a:r>
            <a:r>
              <a:rPr lang="it-IT" sz="2400" b="1" dirty="0"/>
              <a:t> </a:t>
            </a:r>
          </a:p>
          <a:p>
            <a:r>
              <a:rPr lang="it-IT" sz="2400" b="1" dirty="0"/>
              <a:t>spring.h2.console.path=/h2-console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20" y="6548661"/>
            <a:ext cx="8496300" cy="130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712" y="2465512"/>
            <a:ext cx="8505825" cy="131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5171762" y="4964746"/>
            <a:ext cx="806489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Configuration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Example</a:t>
            </a:r>
            <a:r>
              <a:rPr lang="it-IT" sz="3600" dirty="0"/>
              <a:t> of database connection </a:t>
            </a:r>
            <a:r>
              <a:rPr lang="it-IT" sz="3600" dirty="0" err="1"/>
              <a:t>Declarative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</a:t>
            </a:r>
            <a:endParaRPr lang="it-IT" sz="3600" dirty="0" smtClean="0"/>
          </a:p>
          <a:p>
            <a:pPr lvl="1"/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by </a:t>
            </a:r>
            <a:r>
              <a:rPr lang="it-IT" sz="3600" dirty="0" err="1" smtClean="0"/>
              <a:t>specific</a:t>
            </a:r>
            <a:r>
              <a:rPr lang="it-IT" sz="3600" dirty="0" smtClean="0"/>
              <a:t> </a:t>
            </a:r>
            <a:r>
              <a:rPr lang="it-IT" sz="3600" dirty="0" err="1" smtClean="0"/>
              <a:t>properties</a:t>
            </a:r>
            <a:r>
              <a:rPr lang="it-IT" sz="3600" dirty="0" smtClean="0"/>
              <a:t> </a:t>
            </a:r>
            <a:r>
              <a:rPr lang="it-IT" sz="3600" dirty="0" err="1" smtClean="0"/>
              <a:t>files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</a:t>
            </a:r>
            <a:r>
              <a:rPr lang="it-IT" sz="3600" dirty="0" err="1" smtClean="0"/>
              <a:t>at</a:t>
            </a:r>
            <a:r>
              <a:rPr lang="it-IT" sz="3600" dirty="0" smtClean="0"/>
              <a:t> start up </a:t>
            </a:r>
            <a:endParaRPr lang="it-IT" sz="3600" dirty="0"/>
          </a:p>
          <a:p>
            <a:pPr lvl="1"/>
            <a:r>
              <a:rPr lang="it-IT" sz="3600" dirty="0" err="1" smtClean="0"/>
              <a:t>Based</a:t>
            </a:r>
            <a:r>
              <a:rPr lang="it-IT" sz="3600" dirty="0" smtClean="0"/>
              <a:t> on the </a:t>
            </a:r>
            <a:r>
              <a:rPr lang="it-IT" sz="3600" dirty="0" err="1" smtClean="0"/>
              <a:t>compatibility</a:t>
            </a:r>
            <a:r>
              <a:rPr lang="it-IT" sz="3600" dirty="0" smtClean="0"/>
              <a:t> </a:t>
            </a:r>
            <a:r>
              <a:rPr lang="it-IT" sz="3600" dirty="0" err="1" smtClean="0"/>
              <a:t>between</a:t>
            </a:r>
            <a:r>
              <a:rPr lang="it-IT" sz="3600" dirty="0" smtClean="0"/>
              <a:t> the </a:t>
            </a:r>
            <a:r>
              <a:rPr lang="it-IT" sz="3600" dirty="0" err="1" smtClean="0"/>
              <a:t>two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engine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34699460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4696" y="241300"/>
            <a:ext cx="8050285" cy="2315533"/>
          </a:xfrm>
        </p:spPr>
        <p:txBody>
          <a:bodyPr/>
          <a:lstStyle/>
          <a:p>
            <a:r>
              <a:rPr lang="it-IT" sz="6000" dirty="0" smtClean="0"/>
              <a:t>A </a:t>
            </a:r>
            <a:r>
              <a:rPr lang="it-IT" sz="6000" dirty="0" err="1" smtClean="0"/>
              <a:t>digital</a:t>
            </a:r>
            <a:r>
              <a:rPr lang="it-IT" sz="6000" dirty="0" smtClean="0"/>
              <a:t> </a:t>
            </a:r>
            <a:r>
              <a:rPr lang="it-IT" sz="6000" dirty="0" err="1" smtClean="0"/>
              <a:t>platform</a:t>
            </a:r>
            <a:r>
              <a:rPr lang="it-IT" sz="6000" dirty="0" smtClean="0"/>
              <a:t> for a </a:t>
            </a:r>
            <a:r>
              <a:rPr lang="it-IT" sz="6000" dirty="0" err="1" smtClean="0"/>
              <a:t>sustainable</a:t>
            </a:r>
            <a:r>
              <a:rPr lang="it-IT" sz="6000" dirty="0" smtClean="0"/>
              <a:t> </a:t>
            </a:r>
            <a:r>
              <a:rPr lang="it-IT" sz="6000" dirty="0" err="1" smtClean="0"/>
              <a:t>mobility</a:t>
            </a:r>
            <a:endParaRPr lang="it-IT" sz="6000" dirty="0"/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823" y="437150"/>
            <a:ext cx="15019296" cy="11692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6763" y="432954"/>
            <a:ext cx="15049670" cy="11722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 descr="C:\development\microS_code2016_DOCS\VEHICLE\CAMIONCINO_NO_BATTERY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13656" y="809328"/>
            <a:ext cx="17857983" cy="1339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uppo 2"/>
          <p:cNvGrpSpPr/>
          <p:nvPr/>
        </p:nvGrpSpPr>
        <p:grpSpPr>
          <a:xfrm>
            <a:off x="-2713655" y="422759"/>
            <a:ext cx="26426935" cy="13780056"/>
            <a:chOff x="-2713655" y="422759"/>
            <a:chExt cx="26426935" cy="13780056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63608" y="437148"/>
              <a:ext cx="15049672" cy="116921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7" name="Connettore 2 6"/>
            <p:cNvCxnSpPr/>
            <p:nvPr/>
          </p:nvCxnSpPr>
          <p:spPr bwMode="auto">
            <a:xfrm flipV="1">
              <a:off x="11831960" y="4841778"/>
              <a:ext cx="7488832" cy="4536502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75985" y="422759"/>
              <a:ext cx="3371999" cy="40917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 descr="C:\development\microS_code2016_DOCS\VEHICLE\CAMIONCINO_01-sec_frame.gif"/>
            <p:cNvPicPr>
              <a:picLocks noChangeAspect="1" noChangeArrowheads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13655" y="783377"/>
              <a:ext cx="17892582" cy="13419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7512" y="4121696"/>
            <a:ext cx="1181100" cy="14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0280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238500" y="5228451"/>
            <a:ext cx="1522112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 smtClean="0">
                <a:latin typeface="Consolas"/>
              </a:rPr>
              <a:t>TomcatEmbeddedServletContainer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Tomcat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initialized</a:t>
            </a:r>
            <a:r>
              <a:rPr lang="it-IT" sz="2400" dirty="0">
                <a:latin typeface="Consolas"/>
              </a:rPr>
              <a:t> with </a:t>
            </a:r>
            <a:r>
              <a:rPr lang="it-IT" sz="2400" dirty="0" err="1">
                <a:latin typeface="Consolas"/>
              </a:rPr>
              <a:t>port</a:t>
            </a:r>
            <a:r>
              <a:rPr lang="it-IT" sz="2400" dirty="0">
                <a:latin typeface="Consolas"/>
              </a:rPr>
              <a:t>(s): 7111 (http)</a:t>
            </a:r>
          </a:p>
          <a:p>
            <a:r>
              <a:rPr lang="it-IT" sz="2400" dirty="0" err="1">
                <a:latin typeface="Consolas"/>
              </a:rPr>
              <a:t>StandardService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Starting</a:t>
            </a:r>
            <a:r>
              <a:rPr lang="it-IT" sz="2400" dirty="0">
                <a:latin typeface="Consolas"/>
              </a:rPr>
              <a:t> service </a:t>
            </a:r>
            <a:r>
              <a:rPr lang="it-IT" sz="2400" dirty="0" err="1">
                <a:latin typeface="Consolas"/>
              </a:rPr>
              <a:t>Tomcat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StandardEngine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Starting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Servlet</a:t>
            </a:r>
            <a:r>
              <a:rPr lang="it-IT" sz="2400" dirty="0">
                <a:latin typeface="Consolas"/>
              </a:rPr>
              <a:t> Engine: Apache </a:t>
            </a:r>
            <a:r>
              <a:rPr lang="it-IT" sz="2400" dirty="0" err="1">
                <a:latin typeface="Consolas"/>
              </a:rPr>
              <a:t>Tomcat</a:t>
            </a:r>
            <a:r>
              <a:rPr lang="it-IT" sz="2400" dirty="0">
                <a:latin typeface="Consolas"/>
              </a:rPr>
              <a:t>/8.0.28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VersionPrinter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Flyway</a:t>
            </a:r>
            <a:r>
              <a:rPr lang="it-IT" sz="2400" b="1" dirty="0">
                <a:latin typeface="Consolas"/>
              </a:rPr>
              <a:t> 3.2.1 by </a:t>
            </a:r>
            <a:r>
              <a:rPr lang="it-IT" sz="2400" b="1" dirty="0" err="1">
                <a:latin typeface="Consolas"/>
              </a:rPr>
              <a:t>Boxfuse</a:t>
            </a:r>
            <a:endParaRPr lang="it-IT" sz="2400" b="1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DbSupportFactory</a:t>
            </a:r>
            <a:r>
              <a:rPr lang="it-IT" sz="2400" dirty="0">
                <a:latin typeface="Consolas"/>
              </a:rPr>
              <a:t>: Database: </a:t>
            </a:r>
            <a:r>
              <a:rPr lang="it-IT" sz="2400" dirty="0" err="1">
                <a:latin typeface="Consolas"/>
              </a:rPr>
              <a:t>jdbc:mysql</a:t>
            </a:r>
            <a:r>
              <a:rPr lang="it-IT" sz="2400" dirty="0">
                <a:latin typeface="Consolas"/>
              </a:rPr>
              <a:t>://</a:t>
            </a:r>
            <a:r>
              <a:rPr lang="it-IT" sz="2400" dirty="0" err="1">
                <a:latin typeface="Consolas"/>
              </a:rPr>
              <a:t>localhost</a:t>
            </a:r>
            <a:r>
              <a:rPr lang="it-IT" sz="2400" dirty="0">
                <a:latin typeface="Consolas"/>
              </a:rPr>
              <a:t>/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 (</a:t>
            </a:r>
            <a:r>
              <a:rPr lang="it-IT" sz="2400" dirty="0" err="1">
                <a:latin typeface="Consolas"/>
              </a:rPr>
              <a:t>MySQL</a:t>
            </a:r>
            <a:r>
              <a:rPr lang="it-IT" sz="2400" dirty="0">
                <a:latin typeface="Consolas"/>
              </a:rPr>
              <a:t> 5.6)</a:t>
            </a:r>
          </a:p>
          <a:p>
            <a:r>
              <a:rPr lang="it-IT" sz="2400" dirty="0" err="1">
                <a:latin typeface="Consolas"/>
              </a:rPr>
              <a:t>DbValidate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Validated</a:t>
            </a:r>
            <a:r>
              <a:rPr lang="it-IT" sz="2400" dirty="0">
                <a:latin typeface="Consolas"/>
              </a:rPr>
              <a:t> 7 </a:t>
            </a:r>
            <a:r>
              <a:rPr lang="it-IT" sz="2400" dirty="0" err="1">
                <a:latin typeface="Consolas"/>
              </a:rPr>
              <a:t>migrations</a:t>
            </a:r>
            <a:r>
              <a:rPr lang="it-IT" sz="2400" dirty="0">
                <a:latin typeface="Consolas"/>
              </a:rPr>
              <a:t> (</a:t>
            </a:r>
            <a:r>
              <a:rPr lang="it-IT" sz="2400" dirty="0" err="1">
                <a:latin typeface="Consolas"/>
              </a:rPr>
              <a:t>execution</a:t>
            </a:r>
            <a:r>
              <a:rPr lang="it-IT" sz="2400" dirty="0">
                <a:latin typeface="Consolas"/>
              </a:rPr>
              <a:t> time 00:00.016s)</a:t>
            </a:r>
          </a:p>
          <a:p>
            <a:r>
              <a:rPr lang="it-IT" sz="2400" dirty="0" err="1">
                <a:latin typeface="Consolas"/>
              </a:rPr>
              <a:t>MetaDataTableImpl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Creating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Metadata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table</a:t>
            </a:r>
            <a:r>
              <a:rPr lang="it-IT" sz="2400" dirty="0">
                <a:latin typeface="Consolas"/>
              </a:rPr>
              <a:t>: `bookabattery_db_</a:t>
            </a:r>
            <a:r>
              <a:rPr lang="it-IT" sz="2400" dirty="0" err="1">
                <a:latin typeface="Consolas"/>
              </a:rPr>
              <a:t>pws</a:t>
            </a:r>
            <a:r>
              <a:rPr lang="it-IT" sz="2400" dirty="0">
                <a:latin typeface="Consolas"/>
              </a:rPr>
              <a:t>`.`</a:t>
            </a:r>
            <a:r>
              <a:rPr lang="it-IT" sz="2400" dirty="0" err="1">
                <a:latin typeface="Consolas"/>
              </a:rPr>
              <a:t>schema_version</a:t>
            </a:r>
            <a:r>
              <a:rPr lang="it-IT" sz="2400" dirty="0">
                <a:latin typeface="Consolas"/>
              </a:rPr>
              <a:t>`</a:t>
            </a: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Current</a:t>
            </a:r>
            <a:r>
              <a:rPr lang="it-IT" sz="2400" dirty="0">
                <a:latin typeface="Consolas"/>
              </a:rPr>
              <a:t> version of schema `</a:t>
            </a:r>
            <a:r>
              <a:rPr lang="it-IT" sz="2400" b="1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`: &lt;&lt; </a:t>
            </a:r>
            <a:r>
              <a:rPr lang="it-IT" sz="2400" dirty="0" err="1">
                <a:latin typeface="Consolas"/>
              </a:rPr>
              <a:t>Empty</a:t>
            </a:r>
            <a:r>
              <a:rPr lang="it-IT" sz="2400" dirty="0">
                <a:latin typeface="Consolas"/>
              </a:rPr>
              <a:t> Schema &gt;&gt;</a:t>
            </a: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1 -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usersDDL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2 -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batteryInventoryDDL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3 -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usersDML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4 -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batteryInventoryDML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5 -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stationAddressDDL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6 -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stationAddressDML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7 -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bookingInfoDDL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Successfully</a:t>
            </a:r>
            <a:r>
              <a:rPr lang="it-IT" sz="2400" b="1" dirty="0">
                <a:latin typeface="Consolas"/>
              </a:rPr>
              <a:t> </a:t>
            </a:r>
            <a:r>
              <a:rPr lang="it-IT" sz="2400" b="1" dirty="0" err="1">
                <a:latin typeface="Consolas"/>
              </a:rPr>
              <a:t>applied</a:t>
            </a:r>
            <a:r>
              <a:rPr lang="it-IT" sz="2400" b="1" dirty="0">
                <a:latin typeface="Consolas"/>
              </a:rPr>
              <a:t> 7 </a:t>
            </a:r>
            <a:r>
              <a:rPr lang="it-IT" sz="2400" b="1" dirty="0" err="1">
                <a:latin typeface="Consolas"/>
              </a:rPr>
              <a:t>migrations</a:t>
            </a:r>
            <a:r>
              <a:rPr lang="it-IT" sz="2400" b="1" dirty="0">
                <a:latin typeface="Consolas"/>
              </a:rPr>
              <a:t> to schema `</a:t>
            </a:r>
            <a:r>
              <a:rPr lang="it-IT" sz="2400" b="1" dirty="0" err="1">
                <a:latin typeface="Consolas"/>
              </a:rPr>
              <a:t>bookabattery_db_pws</a:t>
            </a:r>
            <a:r>
              <a:rPr lang="it-IT" sz="2400" b="1" dirty="0">
                <a:latin typeface="Consolas"/>
              </a:rPr>
              <a:t>` </a:t>
            </a:r>
            <a:endParaRPr lang="it-IT" sz="2400" b="1" dirty="0" smtClean="0">
              <a:latin typeface="Consolas"/>
            </a:endParaRPr>
          </a:p>
          <a:p>
            <a:r>
              <a:rPr lang="it-IT" sz="2400" b="1" dirty="0">
                <a:latin typeface="Consolas"/>
              </a:rPr>
              <a:t>	</a:t>
            </a:r>
            <a:r>
              <a:rPr lang="it-IT" sz="2400" b="1" dirty="0" smtClean="0">
                <a:latin typeface="Consolas"/>
              </a:rPr>
              <a:t>	(</a:t>
            </a:r>
            <a:r>
              <a:rPr lang="it-IT" sz="2400" b="1" dirty="0" err="1">
                <a:latin typeface="Consolas"/>
              </a:rPr>
              <a:t>execution</a:t>
            </a:r>
            <a:r>
              <a:rPr lang="it-IT" sz="2400" b="1" dirty="0">
                <a:latin typeface="Consolas"/>
              </a:rPr>
              <a:t> time 00:03.278s)</a:t>
            </a:r>
            <a:r>
              <a:rPr lang="it-IT" sz="2400" dirty="0">
                <a:latin typeface="Consolas"/>
              </a:rPr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844" y="1497782"/>
            <a:ext cx="4920852" cy="3466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773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Spring </a:t>
            </a:r>
            <a:r>
              <a:rPr lang="it-IT" sz="3600" b="1" dirty="0" err="1" smtClean="0"/>
              <a:t>Boot</a:t>
            </a:r>
            <a:r>
              <a:rPr lang="it-IT" sz="3600" b="1" dirty="0" smtClean="0"/>
              <a:t> 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Web Container Start up</a:t>
            </a:r>
          </a:p>
          <a:p>
            <a:pPr lvl="1"/>
            <a:r>
              <a:rPr lang="it-IT" sz="3600" dirty="0" err="1" smtClean="0"/>
              <a:t>Flyway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migration</a:t>
            </a:r>
            <a:r>
              <a:rPr lang="it-IT" sz="3600" dirty="0" smtClean="0"/>
              <a:t> </a:t>
            </a:r>
            <a:r>
              <a:rPr lang="it-IT" sz="3600" dirty="0" err="1" smtClean="0"/>
              <a:t>tool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82727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" name="CasellaDiTesto 3"/>
          <p:cNvSpPr txBox="1"/>
          <p:nvPr/>
        </p:nvSpPr>
        <p:spPr>
          <a:xfrm>
            <a:off x="792810" y="2000300"/>
            <a:ext cx="1437895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 smtClean="0">
                <a:latin typeface="Consolas"/>
              </a:rPr>
              <a:t>Mapped</a:t>
            </a:r>
            <a:r>
              <a:rPr lang="it-IT" sz="2400" dirty="0" smtClean="0">
                <a:latin typeface="Consolas"/>
              </a:rPr>
              <a:t> </a:t>
            </a: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/list</a:t>
            </a:r>
            <a:r>
              <a:rPr lang="it-IT" sz="2400" b="1" dirty="0">
                <a:latin typeface="Consolas"/>
              </a:rPr>
              <a:t>]</a:t>
            </a:r>
            <a:r>
              <a:rPr lang="it-IT" sz="2400" dirty="0">
                <a:latin typeface="Consolas"/>
              </a:rPr>
              <a:t>}" </a:t>
            </a:r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stationAddresses</a:t>
            </a:r>
            <a:r>
              <a:rPr lang="it-IT" sz="2400" dirty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>
                <a:latin typeface="Consolas"/>
              </a:rPr>
              <a:t>=[GET]}" </a:t>
            </a:r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findNearestStation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latitudine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longitudine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distanza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</a:t>
            </a:r>
            <a:r>
              <a:rPr lang="it-IT" sz="2400" dirty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>
                <a:latin typeface="Consolas"/>
              </a:rPr>
              <a:t>=[GET]}" </a:t>
            </a:r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</a:p>
          <a:p>
            <a:r>
              <a:rPr lang="it-IT" sz="2400" dirty="0">
                <a:latin typeface="Consolas"/>
              </a:rPr>
              <a:t>	"{[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addBooking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stazione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batteria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}/</a:t>
            </a:r>
          </a:p>
          <a:p>
            <a:r>
              <a:rPr lang="it-IT" sz="2400" b="1" dirty="0">
                <a:solidFill>
                  <a:srgbClr val="FF000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citta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latitudine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longitudine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}</a:t>
            </a:r>
            <a:r>
              <a:rPr lang="it-IT" sz="2400" dirty="0" smtClean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 smtClean="0">
                <a:latin typeface="Consolas"/>
              </a:rPr>
              <a:t>=[POST]}" 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93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REST </a:t>
            </a:r>
            <a:r>
              <a:rPr lang="it-IT" sz="3600" b="1" dirty="0" err="1" smtClean="0"/>
              <a:t>methods</a:t>
            </a:r>
            <a:r>
              <a:rPr lang="it-IT" sz="3600" b="1" dirty="0" smtClean="0"/>
              <a:t> 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Mapping</a:t>
            </a:r>
            <a:r>
              <a:rPr lang="it-IT" sz="3600" dirty="0" smtClean="0"/>
              <a:t> of REST </a:t>
            </a:r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48548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526704" y="1858119"/>
            <a:ext cx="15941202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/trace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trace.json</a:t>
            </a:r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flyway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flyway.json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mappings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mappings.json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metrics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metrics.json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beans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beans.json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health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health.json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env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>
                <a:latin typeface="Consolas"/>
              </a:rPr>
              <a:t>env.json</a:t>
            </a:r>
            <a:r>
              <a:rPr lang="it-IT" sz="2400" dirty="0" smtClean="0">
                <a:latin typeface="Consolas"/>
              </a:rPr>
              <a:t>]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autoconfig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autoconfig.json</a:t>
            </a:r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/info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info.json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TomcatEmbeddedServletContainer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Tomcat</a:t>
            </a:r>
            <a:r>
              <a:rPr lang="it-IT" sz="2400" b="1" dirty="0">
                <a:latin typeface="Consolas"/>
              </a:rPr>
              <a:t> </a:t>
            </a:r>
            <a:r>
              <a:rPr lang="it-IT" sz="2400" b="1" dirty="0" err="1">
                <a:latin typeface="Consolas"/>
              </a:rPr>
              <a:t>started</a:t>
            </a:r>
            <a:r>
              <a:rPr lang="it-IT" sz="2400" b="1" dirty="0">
                <a:latin typeface="Consolas"/>
              </a:rPr>
              <a:t> on </a:t>
            </a:r>
            <a:r>
              <a:rPr lang="it-IT" sz="2400" b="1" dirty="0" err="1">
                <a:latin typeface="Consolas"/>
              </a:rPr>
              <a:t>port</a:t>
            </a:r>
            <a:r>
              <a:rPr lang="it-IT" sz="2400" b="1" dirty="0">
                <a:latin typeface="Consolas"/>
              </a:rPr>
              <a:t>(s): 7111 (http</a:t>
            </a:r>
            <a:r>
              <a:rPr lang="it-IT" sz="2400" b="1" dirty="0" smtClean="0">
                <a:latin typeface="Consolas"/>
              </a:rPr>
              <a:t>)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  	</a:t>
            </a:r>
            <a:r>
              <a:rPr lang="it-IT" sz="2400" b="1" dirty="0" err="1" smtClean="0">
                <a:solidFill>
                  <a:srgbClr val="FF0000"/>
                </a:solidFill>
                <a:latin typeface="Consolas"/>
              </a:rPr>
              <a:t>cloud.services.mySqlBackingServices.connection.jdbcurl</a:t>
            </a:r>
            <a:r>
              <a:rPr lang="it-IT" sz="2400" dirty="0" smtClean="0">
                <a:solidFill>
                  <a:srgbClr val="FF0000"/>
                </a:solidFill>
                <a:latin typeface="Consolas"/>
              </a:rPr>
              <a:t> </a:t>
            </a:r>
            <a:r>
              <a:rPr lang="it-IT" sz="2400" dirty="0">
                <a:solidFill>
                  <a:srgbClr val="FF0000"/>
                </a:solidFill>
                <a:latin typeface="Consolas"/>
              </a:rPr>
              <a:t>JDBC URL= 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NOT IN A CLOUD ENV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>
                <a:latin typeface="Consolas"/>
              </a:rPr>
              <a:t> 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DATASOURCE 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URL=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jdbc:mysql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://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localhost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dirty="0" smtClean="0">
                <a:latin typeface="Consolas"/>
              </a:rPr>
              <a:t>.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Application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Started</a:t>
            </a:r>
            <a:r>
              <a:rPr lang="it-IT" sz="2400" dirty="0">
                <a:latin typeface="Consolas"/>
              </a:rPr>
              <a:t> Application in 12.083 </a:t>
            </a:r>
            <a:r>
              <a:rPr lang="it-IT" sz="2400" dirty="0" err="1">
                <a:latin typeface="Consolas"/>
              </a:rPr>
              <a:t>seconds</a:t>
            </a:r>
            <a:r>
              <a:rPr lang="it-IT" sz="2400" dirty="0">
                <a:latin typeface="Consolas"/>
              </a:rPr>
              <a:t> (JVM </a:t>
            </a:r>
            <a:r>
              <a:rPr lang="it-IT" sz="2400" dirty="0" err="1">
                <a:latin typeface="Consolas"/>
              </a:rPr>
              <a:t>running</a:t>
            </a:r>
            <a:r>
              <a:rPr lang="it-IT" sz="2400" dirty="0">
                <a:latin typeface="Consolas"/>
              </a:rPr>
              <a:t> for 16.066)</a:t>
            </a: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21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Environment end-point </a:t>
            </a:r>
          </a:p>
          <a:p>
            <a:pPr lvl="1"/>
            <a:r>
              <a:rPr lang="it-IT" sz="3600" dirty="0" smtClean="0"/>
              <a:t>Web container </a:t>
            </a:r>
          </a:p>
          <a:p>
            <a:pPr lvl="1"/>
            <a:r>
              <a:rPr lang="it-IT" sz="3600" dirty="0" err="1" smtClean="0"/>
              <a:t>Datasource</a:t>
            </a:r>
            <a:r>
              <a:rPr lang="it-IT" sz="3600" dirty="0" smtClean="0"/>
              <a:t> </a:t>
            </a:r>
            <a:r>
              <a:rPr lang="it-IT" sz="3600" dirty="0" err="1" smtClean="0"/>
              <a:t>resolution</a:t>
            </a:r>
            <a:endParaRPr lang="it-IT" sz="3600" dirty="0" smtClean="0"/>
          </a:p>
          <a:p>
            <a:pPr lvl="1"/>
            <a:r>
              <a:rPr lang="it-IT" sz="3600" dirty="0" smtClean="0"/>
              <a:t>Application </a:t>
            </a:r>
          </a:p>
        </p:txBody>
      </p:sp>
    </p:spTree>
    <p:extLst>
      <p:ext uri="{BB962C8B-B14F-4D97-AF65-F5344CB8AC3E}">
        <p14:creationId xmlns:p14="http://schemas.microsoft.com/office/powerpoint/2010/main" val="14080265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[INTEGRATION TEST]</a:t>
            </a:r>
            <a:endParaRPr lang="it-IT" dirty="0"/>
          </a:p>
        </p:txBody>
      </p:sp>
      <p:sp>
        <p:nvSpPr>
          <p:cNvPr id="45" name="Segnaposto contenuto 2"/>
          <p:cNvSpPr txBox="1">
            <a:spLocks/>
          </p:cNvSpPr>
          <p:nvPr/>
        </p:nvSpPr>
        <p:spPr bwMode="auto">
          <a:xfrm>
            <a:off x="790276" y="1882539"/>
            <a:ext cx="14786100" cy="11833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2400" dirty="0" err="1" smtClean="0"/>
              <a:t>Overview</a:t>
            </a:r>
            <a:r>
              <a:rPr lang="it-IT" sz="2400" dirty="0" smtClean="0"/>
              <a:t> of </a:t>
            </a:r>
            <a:r>
              <a:rPr lang="it-IT" sz="2400" dirty="0" err="1" smtClean="0"/>
              <a:t>this</a:t>
            </a:r>
            <a:r>
              <a:rPr lang="it-IT" sz="2400" dirty="0" smtClean="0"/>
              <a:t> </a:t>
            </a:r>
            <a:r>
              <a:rPr lang="it-IT" sz="2400" dirty="0" err="1" smtClean="0"/>
              <a:t>phase</a:t>
            </a:r>
            <a:endParaRPr lang="it-IT" sz="2400" dirty="0" smtClean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6767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14554224" cy="1358900"/>
          </a:xfrm>
        </p:spPr>
        <p:txBody>
          <a:bodyPr/>
          <a:lstStyle/>
          <a:p>
            <a:r>
              <a:rPr lang="it-IT" dirty="0" smtClean="0"/>
              <a:t>INTEGRATION TEST - </a:t>
            </a:r>
            <a:r>
              <a:rPr lang="it-IT" dirty="0" err="1" smtClean="0"/>
              <a:t>Docker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752052" y="1673424"/>
            <a:ext cx="14419709" cy="414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b="1" dirty="0" err="1" smtClean="0"/>
              <a:t>Docker</a:t>
            </a:r>
            <a:r>
              <a:rPr lang="en-US" sz="3600" dirty="0" smtClean="0"/>
              <a:t> is a way to containerize applications, allowing  to package a microservice in a standardized portable format, independent from the technology of implementation. </a:t>
            </a:r>
          </a:p>
          <a:p>
            <a:r>
              <a:rPr lang="en-US" sz="3600" dirty="0" smtClean="0"/>
              <a:t>At runtime it provides a high degree of isolation between different services. </a:t>
            </a:r>
          </a:p>
          <a:p>
            <a:r>
              <a:rPr lang="en-US" sz="3600" dirty="0" err="1" smtClean="0"/>
              <a:t>Docker</a:t>
            </a:r>
            <a:r>
              <a:rPr lang="en-US" sz="3600" dirty="0" smtClean="0"/>
              <a:t> containers are extremely lightweight and as a result can be built and started extremely quickly. </a:t>
            </a: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784075" y="5842459"/>
            <a:ext cx="22930346" cy="2167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A container can typically be built in just a few seconds and starting a container simply consists of starting the service’s process(</a:t>
            </a:r>
            <a:r>
              <a:rPr lang="en-US" sz="3600" dirty="0" err="1" smtClean="0"/>
              <a:t>es</a:t>
            </a:r>
            <a:r>
              <a:rPr lang="en-US" sz="3600" dirty="0" smtClean="0"/>
              <a:t>).</a:t>
            </a:r>
          </a:p>
          <a:p>
            <a:r>
              <a:rPr lang="en-US" sz="3600" dirty="0" smtClean="0"/>
              <a:t>Provide ah high level of portability: </a:t>
            </a:r>
            <a:r>
              <a:rPr lang="en-US" sz="3600" dirty="0" err="1" smtClean="0"/>
              <a:t>infact</a:t>
            </a:r>
            <a:r>
              <a:rPr lang="en-US" sz="3600" dirty="0" smtClean="0"/>
              <a:t> many clouds have added extra support for </a:t>
            </a:r>
            <a:r>
              <a:rPr lang="en-US" sz="3600" dirty="0" err="1" smtClean="0"/>
              <a:t>Docker</a:t>
            </a:r>
            <a:r>
              <a:rPr lang="en-US" sz="3600" dirty="0" smtClean="0"/>
              <a:t>.</a:t>
            </a:r>
            <a:endParaRPr lang="en-US" sz="3600" strike="sngStrike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22414395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image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617539" y="1676400"/>
            <a:ext cx="14094741" cy="5037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algn="just"/>
            <a:r>
              <a:rPr lang="en-US" sz="3600" dirty="0" smtClean="0"/>
              <a:t>A </a:t>
            </a:r>
            <a:r>
              <a:rPr lang="en-US" sz="3600" b="1" dirty="0" err="1" smtClean="0"/>
              <a:t>Docker</a:t>
            </a:r>
            <a:r>
              <a:rPr lang="en-US" sz="3600" b="1" dirty="0" smtClean="0"/>
              <a:t> image </a:t>
            </a:r>
            <a:r>
              <a:rPr lang="en-US" sz="3600" dirty="0" smtClean="0"/>
              <a:t>is read-only file system image of an operating system and an application.</a:t>
            </a:r>
          </a:p>
          <a:p>
            <a:pPr algn="just"/>
            <a:r>
              <a:rPr lang="en-US" sz="3600" dirty="0" smtClean="0"/>
              <a:t>An image is self-contained and will run on any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installation. </a:t>
            </a:r>
          </a:p>
          <a:p>
            <a:pPr algn="just"/>
            <a:r>
              <a:rPr lang="en-US" sz="3600" dirty="0"/>
              <a:t>T</a:t>
            </a:r>
            <a:r>
              <a:rPr lang="en-US" sz="3600" dirty="0" smtClean="0"/>
              <a:t>o create an image containing a Spring Boot based application, we  could start from an Ubuntu image, install the JDK and  then install the executable JAR.</a:t>
            </a:r>
          </a:p>
          <a:p>
            <a:pPr algn="just"/>
            <a:r>
              <a:rPr lang="en-US" sz="3600" dirty="0" smtClean="0"/>
              <a:t>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 has a layered structure, feature that reduces the amount of time needed to build and deploy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image. </a:t>
            </a: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628602" y="7074024"/>
            <a:ext cx="23134637" cy="444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algn="just"/>
            <a:r>
              <a:rPr lang="en-US" sz="3600" dirty="0" smtClean="0"/>
              <a:t>An image consists of a sequence and parent referenced layers, each corresponding to the command  that changes the file system .</a:t>
            </a:r>
          </a:p>
          <a:p>
            <a:pPr algn="just"/>
            <a:r>
              <a:rPr lang="en-US" sz="3600" dirty="0" smtClean="0"/>
              <a:t>The layered structure makes building an image extremely fast (efficient).</a:t>
            </a:r>
            <a:endParaRPr lang="it-IT" sz="3600" dirty="0" smtClean="0"/>
          </a:p>
          <a:p>
            <a:pPr lvl="2" algn="just">
              <a:buFont typeface="+mj-lt"/>
              <a:buAutoNum type="arabicPeriod"/>
            </a:pPr>
            <a:r>
              <a:rPr lang="en-US" sz="3600" dirty="0" err="1" smtClean="0"/>
              <a:t>Docker</a:t>
            </a:r>
            <a:r>
              <a:rPr lang="en-US" sz="3600" dirty="0" smtClean="0"/>
              <a:t> enables </a:t>
            </a:r>
            <a:r>
              <a:rPr lang="en-US" sz="3600" b="1" dirty="0" smtClean="0"/>
              <a:t>the sharing of layers between images</a:t>
            </a:r>
            <a:r>
              <a:rPr lang="en-US" sz="3600" dirty="0" smtClean="0"/>
              <a:t>,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does not need to move an entire image over the network, copying  only the layers that don’t exist on the destination machine.</a:t>
            </a:r>
          </a:p>
          <a:p>
            <a:pPr lvl="2" algn="just">
              <a:buFont typeface="+mj-lt"/>
              <a:buAutoNum type="arabicPeriod"/>
            </a:pPr>
            <a:r>
              <a:rPr lang="en-US" sz="3600" dirty="0" err="1" smtClean="0"/>
              <a:t>Docker</a:t>
            </a:r>
            <a:r>
              <a:rPr lang="en-US" sz="3600" dirty="0" smtClean="0"/>
              <a:t> </a:t>
            </a:r>
            <a:r>
              <a:rPr lang="en-US" sz="3600" b="1" dirty="0" smtClean="0"/>
              <a:t>caches layers when building an image</a:t>
            </a:r>
            <a:r>
              <a:rPr lang="en-US" sz="3600" dirty="0" smtClean="0"/>
              <a:t>. When re-executing a command,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skip executing the command and instead reuses the already built output layer. </a:t>
            </a:r>
          </a:p>
          <a:p>
            <a:pPr marL="0" indent="0">
              <a:buFont typeface="Wingdings" pitchFamily="2" charset="2"/>
              <a:buNone/>
            </a:pP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31098394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14554224" cy="1358900"/>
          </a:xfrm>
        </p:spPr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container  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685752" y="5380087"/>
            <a:ext cx="23134637" cy="3703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Even though an image contains an entire OS a </a:t>
            </a:r>
            <a:r>
              <a:rPr lang="en-US" sz="3600" b="1" dirty="0" err="1" smtClean="0"/>
              <a:t>Docker</a:t>
            </a:r>
            <a:r>
              <a:rPr lang="en-US" sz="3600" b="1" dirty="0" smtClean="0"/>
              <a:t> container often only consists of the application’s processes</a:t>
            </a:r>
          </a:p>
          <a:p>
            <a:r>
              <a:rPr lang="en-US" sz="3600" dirty="0" smtClean="0"/>
              <a:t>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</a:t>
            </a:r>
            <a:r>
              <a:rPr lang="en-US" sz="3600" b="1" dirty="0" smtClean="0"/>
              <a:t>container that runs a Spring Boot application might only start Java</a:t>
            </a:r>
          </a:p>
          <a:p>
            <a:r>
              <a:rPr lang="en-US" sz="3600" dirty="0" smtClean="0"/>
              <a:t>As a result,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container has a minimal runtime overhead and its startup time is the startup time of your application.</a:t>
            </a:r>
          </a:p>
          <a:p>
            <a:pPr lvl="2" algn="just">
              <a:buFont typeface="+mj-lt"/>
              <a:buAutoNum type="arabicPeriod"/>
            </a:pPr>
            <a:endParaRPr lang="en-US" sz="3600" dirty="0" smtClean="0"/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690339" y="1709578"/>
            <a:ext cx="14481423" cy="36705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sz="3600" dirty="0" smtClean="0"/>
              <a:t>A </a:t>
            </a:r>
            <a:r>
              <a:rPr lang="en-US" sz="3600" b="1" dirty="0" err="1" smtClean="0"/>
              <a:t>Docker</a:t>
            </a:r>
            <a:r>
              <a:rPr lang="en-US" sz="3600" b="1" dirty="0" smtClean="0"/>
              <a:t> container </a:t>
            </a:r>
            <a:r>
              <a:rPr lang="en-US" sz="3600" dirty="0" smtClean="0"/>
              <a:t>is a running image consisting of one or more sandboxed processes.</a:t>
            </a:r>
          </a:p>
          <a:p>
            <a:r>
              <a:rPr lang="en-US" sz="3600" dirty="0" err="1" smtClean="0"/>
              <a:t>Docker</a:t>
            </a:r>
            <a:r>
              <a:rPr lang="en-US" sz="3600" dirty="0" smtClean="0"/>
              <a:t> isolates a container’s process and its networking portion</a:t>
            </a:r>
          </a:p>
          <a:p>
            <a:r>
              <a:rPr lang="en-US" sz="3600" dirty="0" err="1" smtClean="0"/>
              <a:t>Docker</a:t>
            </a:r>
            <a:r>
              <a:rPr lang="en-US" sz="3600" dirty="0" smtClean="0"/>
              <a:t> enables a service to be accessed from outside its container by setting up a port mapping that associates a host port with a container port.</a:t>
            </a:r>
          </a:p>
        </p:txBody>
      </p:sp>
    </p:spTree>
    <p:extLst>
      <p:ext uri="{BB962C8B-B14F-4D97-AF65-F5344CB8AC3E}">
        <p14:creationId xmlns:p14="http://schemas.microsoft.com/office/powerpoint/2010/main" val="35968515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9" name="Gruppo 8"/>
          <p:cNvGrpSpPr/>
          <p:nvPr/>
        </p:nvGrpSpPr>
        <p:grpSpPr>
          <a:xfrm>
            <a:off x="915793" y="7871212"/>
            <a:ext cx="5040561" cy="2758711"/>
            <a:chOff x="4559151" y="924640"/>
            <a:chExt cx="5040561" cy="2758711"/>
          </a:xfrm>
        </p:grpSpPr>
        <p:cxnSp>
          <p:nvCxnSpPr>
            <p:cNvPr id="27" name="Connettore 2 26"/>
            <p:cNvCxnSpPr>
              <a:stCxn id="28" idx="0"/>
              <a:endCxn id="29" idx="4"/>
            </p:cNvCxnSpPr>
            <p:nvPr/>
          </p:nvCxnSpPr>
          <p:spPr bwMode="auto">
            <a:xfrm flipH="1" flipV="1">
              <a:off x="7076719" y="1185783"/>
              <a:ext cx="2713" cy="338376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8" name="Rettangolo arrotondato 27"/>
            <p:cNvSpPr/>
            <p:nvPr/>
          </p:nvSpPr>
          <p:spPr bwMode="auto">
            <a:xfrm>
              <a:off x="4559151" y="1524159"/>
              <a:ext cx="5040561" cy="2159192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5400" b="1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BOOKING</a:t>
              </a:r>
            </a:p>
          </p:txBody>
        </p:sp>
        <p:sp>
          <p:nvSpPr>
            <p:cNvPr id="29" name="Ovale 28"/>
            <p:cNvSpPr/>
            <p:nvPr/>
          </p:nvSpPr>
          <p:spPr bwMode="auto">
            <a:xfrm flipH="1">
              <a:off x="6940988" y="924640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30" name="Rettangolo arrotondato 29"/>
            <p:cNvSpPr/>
            <p:nvPr/>
          </p:nvSpPr>
          <p:spPr bwMode="auto">
            <a:xfrm>
              <a:off x="5385442" y="1639471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6973993" y="7325268"/>
            <a:ext cx="6839346" cy="3528392"/>
            <a:chOff x="740843" y="6310360"/>
            <a:chExt cx="6839346" cy="3528392"/>
          </a:xfrm>
        </p:grpSpPr>
        <p:grpSp>
          <p:nvGrpSpPr>
            <p:cNvPr id="12" name="Gruppo 11"/>
            <p:cNvGrpSpPr/>
            <p:nvPr/>
          </p:nvGrpSpPr>
          <p:grpSpPr>
            <a:xfrm>
              <a:off x="740843" y="6310360"/>
              <a:ext cx="6839346" cy="3528392"/>
              <a:chOff x="672134" y="4839109"/>
              <a:chExt cx="6839346" cy="3528392"/>
            </a:xfrm>
          </p:grpSpPr>
          <p:sp>
            <p:nvSpPr>
              <p:cNvPr id="32" name="Rettangolo 74"/>
              <p:cNvSpPr>
                <a:spLocks noChangeArrowheads="1"/>
              </p:cNvSpPr>
              <p:nvPr/>
            </p:nvSpPr>
            <p:spPr bwMode="auto">
              <a:xfrm>
                <a:off x="672134" y="4839109"/>
                <a:ext cx="6839346" cy="3528392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86688" y="4885147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33" name="Gruppo 32"/>
            <p:cNvGrpSpPr/>
            <p:nvPr/>
          </p:nvGrpSpPr>
          <p:grpSpPr>
            <a:xfrm>
              <a:off x="1637522" y="6851698"/>
              <a:ext cx="5040561" cy="2758711"/>
              <a:chOff x="4559151" y="924640"/>
              <a:chExt cx="5040561" cy="2758711"/>
            </a:xfrm>
          </p:grpSpPr>
          <p:cxnSp>
            <p:nvCxnSpPr>
              <p:cNvPr id="34" name="Connettore 2 33"/>
              <p:cNvCxnSpPr>
                <a:stCxn id="35" idx="0"/>
                <a:endCxn id="36" idx="4"/>
              </p:cNvCxnSpPr>
              <p:nvPr/>
            </p:nvCxnSpPr>
            <p:spPr bwMode="auto">
              <a:xfrm flipH="1" flipV="1">
                <a:off x="7076719" y="1185783"/>
                <a:ext cx="2713" cy="338376"/>
              </a:xfrm>
              <a:prstGeom prst="straightConnector1">
                <a:avLst/>
              </a:prstGeom>
              <a:solidFill>
                <a:srgbClr val="BBE0E3"/>
              </a:solidFill>
              <a:ln w="508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35" name="Rettangolo arrotondato 34"/>
              <p:cNvSpPr/>
              <p:nvPr/>
            </p:nvSpPr>
            <p:spPr bwMode="auto">
              <a:xfrm>
                <a:off x="4559151" y="1524159"/>
                <a:ext cx="5040561" cy="2159192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5400" b="1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BOOKING</a:t>
                </a:r>
              </a:p>
            </p:txBody>
          </p:sp>
          <p:sp>
            <p:nvSpPr>
              <p:cNvPr id="36" name="Ovale 35"/>
              <p:cNvSpPr/>
              <p:nvPr/>
            </p:nvSpPr>
            <p:spPr bwMode="auto">
              <a:xfrm flipH="1">
                <a:off x="6940988" y="924640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37" name="Rettangolo arrotondato 36"/>
              <p:cNvSpPr/>
              <p:nvPr/>
            </p:nvSpPr>
            <p:spPr bwMode="auto">
              <a:xfrm>
                <a:off x="5385442" y="1639471"/>
                <a:ext cx="3446749" cy="1006846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INSTANCE #1 </a:t>
                </a:r>
              </a:p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@ HTTP 7111 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grpSp>
        <p:nvGrpSpPr>
          <p:cNvPr id="5" name="Gruppo 4"/>
          <p:cNvGrpSpPr/>
          <p:nvPr/>
        </p:nvGrpSpPr>
        <p:grpSpPr>
          <a:xfrm>
            <a:off x="15250785" y="5584386"/>
            <a:ext cx="6839346" cy="2185594"/>
            <a:chOff x="9020349" y="7166921"/>
            <a:chExt cx="6839346" cy="2185594"/>
          </a:xfrm>
        </p:grpSpPr>
        <p:grpSp>
          <p:nvGrpSpPr>
            <p:cNvPr id="42" name="Gruppo 41"/>
            <p:cNvGrpSpPr/>
            <p:nvPr/>
          </p:nvGrpSpPr>
          <p:grpSpPr>
            <a:xfrm>
              <a:off x="9020349" y="7166921"/>
              <a:ext cx="6839346" cy="2185594"/>
              <a:chOff x="672134" y="5704297"/>
              <a:chExt cx="6839346" cy="2185594"/>
            </a:xfrm>
          </p:grpSpPr>
          <p:sp>
            <p:nvSpPr>
              <p:cNvPr id="43" name="Rettangolo 74"/>
              <p:cNvSpPr>
                <a:spLocks noChangeArrowheads="1"/>
              </p:cNvSpPr>
              <p:nvPr/>
            </p:nvSpPr>
            <p:spPr bwMode="auto">
              <a:xfrm>
                <a:off x="672134" y="5704297"/>
                <a:ext cx="6839346" cy="2185594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44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0830" y="5792782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31" name="Cilindro 30"/>
            <p:cNvSpPr/>
            <p:nvPr/>
          </p:nvSpPr>
          <p:spPr bwMode="auto">
            <a:xfrm>
              <a:off x="9329892" y="7422066"/>
              <a:ext cx="5040561" cy="1728192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54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MySql</a:t>
              </a:r>
              <a:endParaRPr kumimoji="0" lang="it-IT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cxnSp>
        <p:nvCxnSpPr>
          <p:cNvPr id="39" name="Connettore 4 38"/>
          <p:cNvCxnSpPr>
            <a:stCxn id="32" idx="3"/>
            <a:endCxn id="43" idx="1"/>
          </p:cNvCxnSpPr>
          <p:nvPr/>
        </p:nvCxnSpPr>
        <p:spPr bwMode="auto">
          <a:xfrm flipV="1">
            <a:off x="13813339" y="6677183"/>
            <a:ext cx="1437446" cy="2412281"/>
          </a:xfrm>
          <a:prstGeom prst="bentConnector3">
            <a:avLst>
              <a:gd name="adj1" fmla="val 50000"/>
            </a:avLst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5" name="Segnaposto contenuto 2"/>
          <p:cNvSpPr txBox="1">
            <a:spLocks/>
          </p:cNvSpPr>
          <p:nvPr/>
        </p:nvSpPr>
        <p:spPr bwMode="auto">
          <a:xfrm>
            <a:off x="790275" y="1601415"/>
            <a:ext cx="14138027" cy="3593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Spring Boot </a:t>
            </a:r>
            <a:r>
              <a:rPr lang="en-US" sz="3600" smtClean="0"/>
              <a:t>packaging features </a:t>
            </a:r>
            <a:endParaRPr lang="en-US" sz="3600" dirty="0" smtClean="0"/>
          </a:p>
          <a:p>
            <a:r>
              <a:rPr lang="en-US" sz="3600" dirty="0" smtClean="0"/>
              <a:t>So to run this microservice inside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container it need to build an image containing that JAR file and Java</a:t>
            </a:r>
          </a:p>
          <a:p>
            <a:r>
              <a:rPr lang="en-US" sz="3600" dirty="0" smtClean="0"/>
              <a:t>The integration test then will be done using the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images of the microservices that establish the digital platform </a:t>
            </a:r>
            <a:endParaRPr lang="it-IT" sz="3600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Documento multiplo 5"/>
          <p:cNvSpPr/>
          <p:nvPr/>
        </p:nvSpPr>
        <p:spPr bwMode="auto">
          <a:xfrm>
            <a:off x="3569092" y="5766685"/>
            <a:ext cx="3512475" cy="1800200"/>
          </a:xfrm>
          <a:prstGeom prst="flowChartMultidocumen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</a:t>
            </a:r>
            <a:endParaRPr kumimoji="0" lang="it-IT" sz="2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47" name="Connettore 4 46"/>
          <p:cNvCxnSpPr>
            <a:stCxn id="6" idx="3"/>
            <a:endCxn id="36" idx="0"/>
          </p:cNvCxnSpPr>
          <p:nvPr/>
        </p:nvCxnSpPr>
        <p:spPr bwMode="auto">
          <a:xfrm>
            <a:off x="7081567" y="6666785"/>
            <a:ext cx="3306673" cy="1199821"/>
          </a:xfrm>
          <a:prstGeom prst="bentConnector2">
            <a:avLst/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8" name="Gruppo 47"/>
          <p:cNvGrpSpPr/>
          <p:nvPr/>
        </p:nvGrpSpPr>
        <p:grpSpPr>
          <a:xfrm>
            <a:off x="15256211" y="8841894"/>
            <a:ext cx="6839346" cy="3224535"/>
            <a:chOff x="740843" y="6614216"/>
            <a:chExt cx="6839346" cy="3224535"/>
          </a:xfrm>
        </p:grpSpPr>
        <p:grpSp>
          <p:nvGrpSpPr>
            <p:cNvPr id="49" name="Gruppo 48"/>
            <p:cNvGrpSpPr/>
            <p:nvPr/>
          </p:nvGrpSpPr>
          <p:grpSpPr>
            <a:xfrm>
              <a:off x="740843" y="6614216"/>
              <a:ext cx="6839346" cy="3224535"/>
              <a:chOff x="672134" y="5142965"/>
              <a:chExt cx="6839346" cy="3224535"/>
            </a:xfrm>
          </p:grpSpPr>
          <p:sp>
            <p:nvSpPr>
              <p:cNvPr id="55" name="Rettangolo 74"/>
              <p:cNvSpPr>
                <a:spLocks noChangeArrowheads="1"/>
              </p:cNvSpPr>
              <p:nvPr/>
            </p:nvSpPr>
            <p:spPr bwMode="auto">
              <a:xfrm>
                <a:off x="672134" y="5142965"/>
                <a:ext cx="6839346" cy="3224535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56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86688" y="5199472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50" name="Gruppo 49"/>
            <p:cNvGrpSpPr/>
            <p:nvPr/>
          </p:nvGrpSpPr>
          <p:grpSpPr>
            <a:xfrm>
              <a:off x="1637522" y="6851698"/>
              <a:ext cx="5040561" cy="2758711"/>
              <a:chOff x="4559151" y="924640"/>
              <a:chExt cx="5040561" cy="2758711"/>
            </a:xfrm>
          </p:grpSpPr>
          <p:cxnSp>
            <p:nvCxnSpPr>
              <p:cNvPr id="51" name="Connettore 2 50"/>
              <p:cNvCxnSpPr>
                <a:stCxn id="52" idx="0"/>
                <a:endCxn id="53" idx="4"/>
              </p:cNvCxnSpPr>
              <p:nvPr/>
            </p:nvCxnSpPr>
            <p:spPr bwMode="auto">
              <a:xfrm flipH="1" flipV="1">
                <a:off x="7076719" y="1185783"/>
                <a:ext cx="2713" cy="338376"/>
              </a:xfrm>
              <a:prstGeom prst="straightConnector1">
                <a:avLst/>
              </a:prstGeom>
              <a:solidFill>
                <a:srgbClr val="BBE0E3"/>
              </a:solidFill>
              <a:ln w="508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52" name="Rettangolo arrotondato 51"/>
              <p:cNvSpPr/>
              <p:nvPr/>
            </p:nvSpPr>
            <p:spPr bwMode="auto">
              <a:xfrm>
                <a:off x="4559151" y="1524159"/>
                <a:ext cx="5040561" cy="2159192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4800" b="1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MANAGEMENT</a:t>
                </a:r>
              </a:p>
            </p:txBody>
          </p:sp>
          <p:sp>
            <p:nvSpPr>
              <p:cNvPr id="53" name="Ovale 52"/>
              <p:cNvSpPr/>
              <p:nvPr/>
            </p:nvSpPr>
            <p:spPr bwMode="auto">
              <a:xfrm flipH="1">
                <a:off x="6940988" y="924640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4" name="Rettangolo arrotondato 53"/>
              <p:cNvSpPr/>
              <p:nvPr/>
            </p:nvSpPr>
            <p:spPr bwMode="auto">
              <a:xfrm>
                <a:off x="5385442" y="1639471"/>
                <a:ext cx="3446749" cy="1006846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INSTANCE #1 </a:t>
                </a:r>
              </a:p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@ HTTP 7119 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cxnSp>
        <p:nvCxnSpPr>
          <p:cNvPr id="57" name="Connettore 4 56"/>
          <p:cNvCxnSpPr>
            <a:stCxn id="32" idx="2"/>
            <a:endCxn id="53" idx="0"/>
          </p:cNvCxnSpPr>
          <p:nvPr/>
        </p:nvCxnSpPr>
        <p:spPr bwMode="auto">
          <a:xfrm rot="5400000" flipH="1" flipV="1">
            <a:off x="13644920" y="5828122"/>
            <a:ext cx="1774284" cy="8276792"/>
          </a:xfrm>
          <a:prstGeom prst="bentConnector5">
            <a:avLst>
              <a:gd name="adj1" fmla="val -51536"/>
              <a:gd name="adj2" fmla="val 53957"/>
              <a:gd name="adj3" fmla="val 141873"/>
            </a:avLst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108121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Gruppo 5"/>
          <p:cNvGrpSpPr>
            <a:grpSpLocks/>
          </p:cNvGrpSpPr>
          <p:nvPr/>
        </p:nvGrpSpPr>
        <p:grpSpPr bwMode="auto">
          <a:xfrm>
            <a:off x="2343150" y="2109788"/>
            <a:ext cx="17992484" cy="10004796"/>
            <a:chOff x="1371600" y="681317"/>
            <a:chExt cx="17992167" cy="10004545"/>
          </a:xfrm>
        </p:grpSpPr>
        <p:sp>
          <p:nvSpPr>
            <p:cNvPr id="11310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#1</a:t>
              </a:r>
            </a:p>
          </p:txBody>
        </p:sp>
        <p:cxnSp>
          <p:nvCxnSpPr>
            <p:cNvPr id="4" name="Connettore 2 3"/>
            <p:cNvCxnSpPr/>
            <p:nvPr/>
          </p:nvCxnSpPr>
          <p:spPr bwMode="auto">
            <a:xfrm>
              <a:off x="2743200" y="1885952"/>
              <a:ext cx="0" cy="8799910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2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#2</a:t>
              </a:r>
            </a:p>
          </p:txBody>
        </p:sp>
        <p:cxnSp>
          <p:nvCxnSpPr>
            <p:cNvPr id="60" name="Connettore 2 59"/>
            <p:cNvCxnSpPr/>
            <p:nvPr/>
          </p:nvCxnSpPr>
          <p:spPr bwMode="auto">
            <a:xfrm>
              <a:off x="5791200" y="1885952"/>
              <a:ext cx="0" cy="8799910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4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COMMIT MASTER </a:t>
              </a:r>
              <a:endParaRPr lang="it-IT" sz="2400" dirty="0"/>
            </a:p>
          </p:txBody>
        </p:sp>
        <p:cxnSp>
          <p:nvCxnSpPr>
            <p:cNvPr id="64" name="Connettore 2 63"/>
            <p:cNvCxnSpPr/>
            <p:nvPr/>
          </p:nvCxnSpPr>
          <p:spPr bwMode="auto">
            <a:xfrm>
              <a:off x="8848167" y="1881469"/>
              <a:ext cx="0" cy="880439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8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GITHUB</a:t>
              </a:r>
            </a:p>
          </p:txBody>
        </p:sp>
        <p:cxnSp>
          <p:nvCxnSpPr>
            <p:cNvPr id="72" name="Connettore 2 71"/>
            <p:cNvCxnSpPr>
              <a:stCxn id="11318" idx="2"/>
            </p:cNvCxnSpPr>
            <p:nvPr/>
          </p:nvCxnSpPr>
          <p:spPr bwMode="auto">
            <a:xfrm>
              <a:off x="14944167" y="1905001"/>
              <a:ext cx="319" cy="8780861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0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LOCAL DOCKER</a:t>
              </a:r>
            </a:p>
            <a:p>
              <a:pPr algn="ctr" eaLnBrk="1" hangingPunct="1"/>
              <a:r>
                <a:rPr lang="it-IT" sz="2400" dirty="0" smtClean="0"/>
                <a:t>REGISTRY</a:t>
              </a:r>
            </a:p>
          </p:txBody>
        </p:sp>
        <p:cxnSp>
          <p:nvCxnSpPr>
            <p:cNvPr id="76" name="Connettore 2 75"/>
            <p:cNvCxnSpPr>
              <a:stCxn id="11320" idx="2"/>
            </p:cNvCxnSpPr>
            <p:nvPr/>
          </p:nvCxnSpPr>
          <p:spPr bwMode="auto">
            <a:xfrm flipH="1">
              <a:off x="17980309" y="1900518"/>
              <a:ext cx="11858" cy="8785344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1267" name="Rettangolo 27"/>
          <p:cNvSpPr>
            <a:spLocks noChangeArrowheads="1"/>
          </p:cNvSpPr>
          <p:nvPr/>
        </p:nvSpPr>
        <p:spPr bwMode="auto">
          <a:xfrm>
            <a:off x="3562350" y="363855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74" name="Gruppo 39"/>
          <p:cNvGrpSpPr>
            <a:grpSpLocks/>
          </p:cNvGrpSpPr>
          <p:nvPr/>
        </p:nvGrpSpPr>
        <p:grpSpPr bwMode="auto">
          <a:xfrm>
            <a:off x="6996113" y="4491266"/>
            <a:ext cx="8920189" cy="734784"/>
            <a:chOff x="6024284" y="3061769"/>
            <a:chExt cx="8919883" cy="734786"/>
          </a:xfrm>
        </p:grpSpPr>
        <p:sp>
          <p:nvSpPr>
            <p:cNvPr id="11306" name="Freccia a destra 105"/>
            <p:cNvSpPr>
              <a:spLocks noChangeArrowheads="1"/>
            </p:cNvSpPr>
            <p:nvPr/>
          </p:nvSpPr>
          <p:spPr bwMode="auto">
            <a:xfrm>
              <a:off x="6024284" y="3491755"/>
              <a:ext cx="8919883" cy="304800"/>
            </a:xfrm>
            <a:prstGeom prst="rightArrow">
              <a:avLst>
                <a:gd name="adj1" fmla="val 50000"/>
                <a:gd name="adj2" fmla="val 49994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7" name="CasellaDiTesto 116"/>
            <p:cNvSpPr txBox="1">
              <a:spLocks noChangeArrowheads="1"/>
            </p:cNvSpPr>
            <p:nvPr/>
          </p:nvSpPr>
          <p:spPr bwMode="auto">
            <a:xfrm>
              <a:off x="12125088" y="3061769"/>
              <a:ext cx="2544199" cy="523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smtClean="0"/>
                <a:t>devBranch#2</a:t>
              </a:r>
              <a:endParaRPr lang="it-IT" sz="2800" b="1" dirty="0"/>
            </a:p>
          </p:txBody>
        </p:sp>
      </p:grpSp>
      <p:grpSp>
        <p:nvGrpSpPr>
          <p:cNvPr id="2" name="Gruppo 1"/>
          <p:cNvGrpSpPr/>
          <p:nvPr/>
        </p:nvGrpSpPr>
        <p:grpSpPr>
          <a:xfrm>
            <a:off x="9667875" y="5152562"/>
            <a:ext cx="6203926" cy="3508552"/>
            <a:chOff x="8696325" y="3723812"/>
            <a:chExt cx="6203926" cy="3508552"/>
          </a:xfrm>
        </p:grpSpPr>
        <p:sp>
          <p:nvSpPr>
            <p:cNvPr id="11269" name="Rettangolo 106"/>
            <p:cNvSpPr>
              <a:spLocks noChangeArrowheads="1"/>
            </p:cNvSpPr>
            <p:nvPr/>
          </p:nvSpPr>
          <p:spPr bwMode="auto">
            <a:xfrm>
              <a:off x="8696325" y="4693244"/>
              <a:ext cx="304020" cy="253912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5" name="Gruppo 38"/>
            <p:cNvGrpSpPr>
              <a:grpSpLocks/>
            </p:cNvGrpSpPr>
            <p:nvPr/>
          </p:nvGrpSpPr>
          <p:grpSpPr bwMode="auto">
            <a:xfrm>
              <a:off x="9023333" y="3723812"/>
              <a:ext cx="5876918" cy="1274302"/>
              <a:chOff x="9022975" y="3723963"/>
              <a:chExt cx="5876715" cy="1274008"/>
            </a:xfrm>
          </p:grpSpPr>
          <p:sp>
            <p:nvSpPr>
              <p:cNvPr id="1130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22975" y="4693171"/>
                <a:ext cx="5876715" cy="304800"/>
              </a:xfrm>
              <a:prstGeom prst="rightArrow">
                <a:avLst>
                  <a:gd name="adj1" fmla="val 50000"/>
                  <a:gd name="adj2" fmla="val 49987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5" name="CasellaDiTesto 117"/>
              <p:cNvSpPr txBox="1">
                <a:spLocks noChangeArrowheads="1"/>
              </p:cNvSpPr>
              <p:nvPr/>
            </p:nvSpPr>
            <p:spPr bwMode="auto">
              <a:xfrm>
                <a:off x="12090516" y="3723963"/>
                <a:ext cx="2558626" cy="1076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devBranch#1</a:t>
                </a:r>
              </a:p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devBranch#2</a:t>
                </a:r>
              </a:p>
            </p:txBody>
          </p:sp>
        </p:grpSp>
      </p:grpSp>
      <p:grpSp>
        <p:nvGrpSpPr>
          <p:cNvPr id="11273" name="Gruppo 40"/>
          <p:cNvGrpSpPr>
            <a:grpSpLocks/>
          </p:cNvGrpSpPr>
          <p:nvPr/>
        </p:nvGrpSpPr>
        <p:grpSpPr bwMode="auto">
          <a:xfrm>
            <a:off x="4019550" y="3813169"/>
            <a:ext cx="11904691" cy="735010"/>
            <a:chOff x="3048000" y="2384267"/>
            <a:chExt cx="11905132" cy="735451"/>
          </a:xfrm>
        </p:grpSpPr>
        <p:sp>
          <p:nvSpPr>
            <p:cNvPr id="11308" name="Freccia a destra 28"/>
            <p:cNvSpPr>
              <a:spLocks noChangeArrowheads="1"/>
            </p:cNvSpPr>
            <p:nvPr/>
          </p:nvSpPr>
          <p:spPr bwMode="auto">
            <a:xfrm>
              <a:off x="3048000" y="2814918"/>
              <a:ext cx="11905132" cy="304800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9" name="CasellaDiTesto 29"/>
            <p:cNvSpPr txBox="1">
              <a:spLocks noChangeArrowheads="1"/>
            </p:cNvSpPr>
            <p:nvPr/>
          </p:nvSpPr>
          <p:spPr bwMode="auto">
            <a:xfrm>
              <a:off x="12148439" y="2384267"/>
              <a:ext cx="2558809" cy="585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3200" b="1" dirty="0"/>
                <a:t>/</a:t>
              </a:r>
              <a:r>
                <a:rPr lang="it-IT" sz="2800" b="1" dirty="0"/>
                <a:t>devBranch#1</a:t>
              </a:r>
            </a:p>
          </p:txBody>
        </p:sp>
      </p:grpSp>
      <p:sp>
        <p:nvSpPr>
          <p:cNvPr id="11268" name="Rettangolo 103"/>
          <p:cNvSpPr>
            <a:spLocks noChangeArrowheads="1"/>
          </p:cNvSpPr>
          <p:nvPr/>
        </p:nvSpPr>
        <p:spPr bwMode="auto">
          <a:xfrm>
            <a:off x="6610350" y="3638550"/>
            <a:ext cx="304800" cy="15240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7" name="Fumetto 2 6"/>
          <p:cNvSpPr/>
          <p:nvPr/>
        </p:nvSpPr>
        <p:spPr bwMode="auto">
          <a:xfrm flipH="1">
            <a:off x="5086323" y="9837786"/>
            <a:ext cx="3048054" cy="1704468"/>
          </a:xfrm>
          <a:prstGeom prst="wedgeRoundRectCallout">
            <a:avLst>
              <a:gd name="adj1" fmla="val -103426"/>
              <a:gd name="adj2" fmla="val 36923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9" name="Fumetto 2 68"/>
          <p:cNvSpPr/>
          <p:nvPr/>
        </p:nvSpPr>
        <p:spPr bwMode="auto">
          <a:xfrm flipH="1">
            <a:off x="999928" y="5839305"/>
            <a:ext cx="3048054" cy="1353214"/>
          </a:xfrm>
          <a:prstGeom prst="wedgeRoundRectCallout">
            <a:avLst>
              <a:gd name="adj1" fmla="val -37912"/>
              <a:gd name="adj2" fmla="val -154889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dirty="0" smtClean="0">
                <a:ea typeface="ヒラギノ角ゴ ProN W3" charset="0"/>
                <a:cs typeface="ヒラギノ角ゴ ProN W3" charset="0"/>
              </a:rPr>
              <a:t>Unit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0" name="Fumetto 2 69"/>
          <p:cNvSpPr/>
          <p:nvPr/>
        </p:nvSpPr>
        <p:spPr bwMode="auto">
          <a:xfrm flipH="1">
            <a:off x="1426246" y="8749384"/>
            <a:ext cx="3048054" cy="1353214"/>
          </a:xfrm>
          <a:prstGeom prst="wedgeRoundRectCallout">
            <a:avLst>
              <a:gd name="adj1" fmla="val -117598"/>
              <a:gd name="adj2" fmla="val -313262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dirty="0" smtClean="0">
                <a:ea typeface="ヒラギノ角ゴ ProN W3" charset="0"/>
                <a:cs typeface="ヒラギノ角ゴ ProN W3" charset="0"/>
              </a:rPr>
              <a:t>Unit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71" name="Gruppo 39"/>
          <p:cNvGrpSpPr>
            <a:grpSpLocks/>
          </p:cNvGrpSpPr>
          <p:nvPr/>
        </p:nvGrpSpPr>
        <p:grpSpPr bwMode="auto">
          <a:xfrm>
            <a:off x="10047261" y="6024853"/>
            <a:ext cx="9114625" cy="1225841"/>
            <a:chOff x="6024284" y="2570710"/>
            <a:chExt cx="9114312" cy="1225845"/>
          </a:xfrm>
        </p:grpSpPr>
        <p:sp>
          <p:nvSpPr>
            <p:cNvPr id="73" name="Freccia a destra 105"/>
            <p:cNvSpPr>
              <a:spLocks noChangeArrowheads="1"/>
            </p:cNvSpPr>
            <p:nvPr/>
          </p:nvSpPr>
          <p:spPr bwMode="auto">
            <a:xfrm>
              <a:off x="6024284" y="3491755"/>
              <a:ext cx="8919883" cy="304800"/>
            </a:xfrm>
            <a:prstGeom prst="rightArrow">
              <a:avLst>
                <a:gd name="adj1" fmla="val 50000"/>
                <a:gd name="adj2" fmla="val 49994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74" name="CasellaDiTesto 116"/>
            <p:cNvSpPr txBox="1">
              <a:spLocks noChangeArrowheads="1"/>
            </p:cNvSpPr>
            <p:nvPr/>
          </p:nvSpPr>
          <p:spPr bwMode="auto">
            <a:xfrm>
              <a:off x="11999703" y="2570710"/>
              <a:ext cx="3138893" cy="954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[</a:t>
              </a:r>
              <a:r>
                <a:rPr lang="it-IT" sz="2800" b="1" dirty="0" err="1" smtClean="0"/>
                <a:t>Ask</a:t>
              </a:r>
              <a:r>
                <a:rPr lang="it-IT" sz="2800" b="1" dirty="0" smtClean="0"/>
                <a:t> for building </a:t>
              </a:r>
            </a:p>
            <a:p>
              <a:r>
                <a:rPr lang="it-IT" sz="2800" b="1" dirty="0" smtClean="0"/>
                <a:t>an image]</a:t>
              </a:r>
              <a:endParaRPr lang="it-IT" sz="2800" b="1" dirty="0"/>
            </a:p>
          </p:txBody>
        </p:sp>
      </p:grpSp>
      <p:sp>
        <p:nvSpPr>
          <p:cNvPr id="75" name="Rettangolo 106"/>
          <p:cNvSpPr>
            <a:spLocks noChangeArrowheads="1"/>
          </p:cNvSpPr>
          <p:nvPr/>
        </p:nvSpPr>
        <p:spPr bwMode="auto">
          <a:xfrm>
            <a:off x="18800142" y="7278460"/>
            <a:ext cx="304020" cy="118552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77" name="Freccia a destra con strisce 7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4" name="Fumetto 2 33"/>
          <p:cNvSpPr/>
          <p:nvPr/>
        </p:nvSpPr>
        <p:spPr bwMode="auto">
          <a:xfrm flipH="1">
            <a:off x="20201274" y="5226050"/>
            <a:ext cx="3048054" cy="1704468"/>
          </a:xfrm>
          <a:prstGeom prst="wedgeRoundRectCallout">
            <a:avLst>
              <a:gd name="adj1" fmla="val 90688"/>
              <a:gd name="adj2" fmla="val 136328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Docker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Image:: </a:t>
            </a:r>
            <a:r>
              <a:rPr lang="it-IT" sz="3200" b="1" dirty="0" smtClean="0">
                <a:ea typeface="ヒラギノ角ゴ ProN W3" charset="0"/>
                <a:cs typeface="ヒラギノ角ゴ ProN W3" charset="0"/>
              </a:rPr>
              <a:t>READY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36" name="Gruppo 40"/>
          <p:cNvGrpSpPr>
            <a:grpSpLocks/>
          </p:cNvGrpSpPr>
          <p:nvPr/>
        </p:nvGrpSpPr>
        <p:grpSpPr bwMode="auto">
          <a:xfrm>
            <a:off x="10013336" y="8447914"/>
            <a:ext cx="8797622" cy="858653"/>
            <a:chOff x="3048000" y="2260550"/>
            <a:chExt cx="11961045" cy="859168"/>
          </a:xfrm>
        </p:grpSpPr>
        <p:sp>
          <p:nvSpPr>
            <p:cNvPr id="37" name="Freccia a destra 28"/>
            <p:cNvSpPr>
              <a:spLocks noChangeArrowheads="1"/>
            </p:cNvSpPr>
            <p:nvPr/>
          </p:nvSpPr>
          <p:spPr bwMode="auto">
            <a:xfrm>
              <a:off x="3048000" y="2814918"/>
              <a:ext cx="11905132" cy="304800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38" name="CasellaDiTesto 29"/>
            <p:cNvSpPr txBox="1">
              <a:spLocks noChangeArrowheads="1"/>
            </p:cNvSpPr>
            <p:nvPr/>
          </p:nvSpPr>
          <p:spPr bwMode="auto">
            <a:xfrm>
              <a:off x="11122728" y="2260550"/>
              <a:ext cx="3886317" cy="58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[</a:t>
              </a:r>
              <a:r>
                <a:rPr lang="it-IT" sz="2800" b="1" dirty="0" err="1" smtClean="0"/>
                <a:t>Run</a:t>
              </a:r>
              <a:r>
                <a:rPr lang="it-IT" sz="2800" b="1" dirty="0" smtClean="0"/>
                <a:t> container</a:t>
              </a:r>
              <a:r>
                <a:rPr lang="it-IT" sz="3200" b="1" dirty="0" smtClean="0"/>
                <a:t>]</a:t>
              </a:r>
              <a:endParaRPr lang="it-IT" sz="2800" b="1" dirty="0"/>
            </a:p>
          </p:txBody>
        </p:sp>
      </p:grpSp>
      <p:sp>
        <p:nvSpPr>
          <p:cNvPr id="39" name="Fumetto 2 38"/>
          <p:cNvSpPr/>
          <p:nvPr/>
        </p:nvSpPr>
        <p:spPr bwMode="auto">
          <a:xfrm flipH="1">
            <a:off x="5391123" y="6956646"/>
            <a:ext cx="3048054" cy="1704468"/>
          </a:xfrm>
          <a:prstGeom prst="wedgeRoundRectCallout">
            <a:avLst>
              <a:gd name="adj1" fmla="val -90191"/>
              <a:gd name="adj2" fmla="val 66902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Test::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b="1" dirty="0" smtClean="0">
                <a:ea typeface="ヒラギノ角ゴ ProN W3" charset="0"/>
                <a:cs typeface="ヒラギノ角ゴ ProN W3" charset="0"/>
              </a:rPr>
              <a:t>START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0" name="Rettangolo 106"/>
          <p:cNvSpPr>
            <a:spLocks noChangeArrowheads="1"/>
          </p:cNvSpPr>
          <p:nvPr/>
        </p:nvSpPr>
        <p:spPr bwMode="auto">
          <a:xfrm>
            <a:off x="9697139" y="8878217"/>
            <a:ext cx="304020" cy="253912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41" name="Rettangolo 106"/>
          <p:cNvSpPr>
            <a:spLocks noChangeArrowheads="1"/>
          </p:cNvSpPr>
          <p:nvPr/>
        </p:nvSpPr>
        <p:spPr bwMode="auto">
          <a:xfrm>
            <a:off x="18789052" y="9001952"/>
            <a:ext cx="304020" cy="118552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5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 </a:t>
            </a:r>
            <a:endParaRPr lang="it-IT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animBg="1"/>
      <p:bldP spid="11268" grpId="0" animBg="1"/>
      <p:bldP spid="7" grpId="0" animBg="1"/>
      <p:bldP spid="69" grpId="0" animBg="1"/>
      <p:bldP spid="70" grpId="0" animBg="1"/>
      <p:bldP spid="75" grpId="0" animBg="1"/>
      <p:bldP spid="77" grpId="0" animBg="1"/>
      <p:bldP spid="34" grpId="0" animBg="1"/>
      <p:bldP spid="39" grpId="0" animBg="1"/>
      <p:bldP spid="40" grpId="0" animBg="1"/>
      <p:bldP spid="4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9" name="CasellaDiTesto 48"/>
          <p:cNvSpPr txBox="1"/>
          <p:nvPr/>
        </p:nvSpPr>
        <p:spPr>
          <a:xfrm>
            <a:off x="609459" y="6167225"/>
            <a:ext cx="1363351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com.spotify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 err="1">
                <a:latin typeface="Consolas"/>
              </a:rPr>
              <a:t>docker-maven-plugin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0.2.3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endParaRPr lang="it-IT" sz="2400" dirty="0" smtClean="0">
              <a:latin typeface="Consolas"/>
            </a:endParaRPr>
          </a:p>
          <a:p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imageName</a:t>
            </a:r>
            <a:r>
              <a:rPr lang="it-IT" sz="2400" b="1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docker.image.prefix</a:t>
            </a:r>
            <a:r>
              <a:rPr lang="it-IT" sz="2400" b="1" dirty="0">
                <a:latin typeface="Consolas"/>
              </a:rPr>
              <a:t>}/${</a:t>
            </a:r>
            <a:r>
              <a:rPr lang="it-IT" sz="2400" b="1" dirty="0" err="1">
                <a:latin typeface="Consolas"/>
              </a:rPr>
              <a:t>project.artifactId</a:t>
            </a:r>
            <a:r>
              <a:rPr lang="it-IT" sz="2400" b="1" dirty="0">
                <a:latin typeface="Consolas"/>
              </a:rPr>
              <a:t>}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imageName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dockerDirectory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 err="1">
                <a:latin typeface="Consolas"/>
              </a:rPr>
              <a:t>src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main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docker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dockerDirectory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400" dirty="0" smtClean="0">
                <a:latin typeface="Consolas"/>
              </a:rPr>
              <a:t>	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project.build.directory</a:t>
            </a:r>
            <a:r>
              <a:rPr lang="it-IT" sz="2400" b="1" dirty="0">
                <a:latin typeface="Consolas"/>
              </a:rPr>
              <a:t>}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project.build.finalName</a:t>
            </a:r>
            <a:r>
              <a:rPr lang="it-IT" sz="2400" b="1" dirty="0">
                <a:latin typeface="Consolas"/>
              </a:rPr>
              <a:t>}.</a:t>
            </a:r>
            <a:r>
              <a:rPr lang="it-IT" sz="2400" b="1" dirty="0" err="1">
                <a:latin typeface="Consolas"/>
              </a:rPr>
              <a:t>jar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 </a:t>
            </a:r>
            <a:endParaRPr lang="it-IT" sz="2400" dirty="0">
              <a:solidFill>
                <a:srgbClr val="008000"/>
              </a:solidFill>
              <a:latin typeface="Consola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50" y="2121424"/>
            <a:ext cx="4568236" cy="1436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CasellaDiTesto 49"/>
          <p:cNvSpPr txBox="1"/>
          <p:nvPr/>
        </p:nvSpPr>
        <p:spPr>
          <a:xfrm>
            <a:off x="742728" y="3645074"/>
            <a:ext cx="11890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/>
              <a:t>FROM</a:t>
            </a:r>
            <a:r>
              <a:rPr lang="it-IT" sz="2400" dirty="0" smtClean="0"/>
              <a:t> </a:t>
            </a:r>
            <a:r>
              <a:rPr lang="it-IT" sz="2400" dirty="0"/>
              <a:t>java:8</a:t>
            </a:r>
          </a:p>
          <a:p>
            <a:r>
              <a:rPr lang="it-IT" sz="2400" b="1" dirty="0"/>
              <a:t>MAINTAINER</a:t>
            </a:r>
            <a:r>
              <a:rPr lang="it-IT" sz="2400" dirty="0"/>
              <a:t> l.bennardis</a:t>
            </a:r>
            <a:r>
              <a:rPr lang="it-IT" sz="2400" u="sng" dirty="0"/>
              <a:t>@email.it</a:t>
            </a:r>
          </a:p>
          <a:p>
            <a:r>
              <a:rPr lang="it-IT" sz="2400" b="1" dirty="0"/>
              <a:t>VOLUME</a:t>
            </a:r>
            <a:r>
              <a:rPr lang="it-IT" sz="2400" dirty="0"/>
              <a:t> /</a:t>
            </a:r>
            <a:r>
              <a:rPr lang="it-IT" sz="2400" u="sng" dirty="0" err="1" smtClean="0"/>
              <a:t>tmp</a:t>
            </a:r>
            <a:endParaRPr lang="it-IT" sz="2400" u="sng" dirty="0" smtClean="0"/>
          </a:p>
          <a:p>
            <a:r>
              <a:rPr lang="it-IT" sz="2400" b="1" dirty="0"/>
              <a:t>ADD</a:t>
            </a:r>
            <a:r>
              <a:rPr lang="it-IT" sz="2400" dirty="0"/>
              <a:t> /00dloc-</a:t>
            </a:r>
            <a:r>
              <a:rPr lang="it-IT" sz="2400" u="sng" dirty="0"/>
              <a:t>bookabattery-service-release.jar app.jar</a:t>
            </a:r>
          </a:p>
          <a:p>
            <a:r>
              <a:rPr lang="en-US" sz="2400" b="1" dirty="0"/>
              <a:t>RUN</a:t>
            </a:r>
            <a:r>
              <a:rPr lang="en-US" sz="2400" dirty="0"/>
              <a:t> bash -c 'touch /app.jar'</a:t>
            </a:r>
          </a:p>
          <a:p>
            <a:r>
              <a:rPr lang="it-IT" sz="2400" b="1" dirty="0"/>
              <a:t>ENTRYPOINT</a:t>
            </a:r>
            <a:r>
              <a:rPr lang="it-IT" sz="2400" dirty="0"/>
              <a:t> ["java","-</a:t>
            </a:r>
            <a:r>
              <a:rPr lang="it-IT" sz="2400" dirty="0" err="1"/>
              <a:t>Djava.security.egd</a:t>
            </a:r>
            <a:r>
              <a:rPr lang="it-IT" sz="2400" dirty="0"/>
              <a:t>=file:/</a:t>
            </a:r>
            <a:r>
              <a:rPr lang="it-IT" sz="2400" u="sng" dirty="0"/>
              <a:t>dev/./urandom","-jar","/app.jar"]</a:t>
            </a: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21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integration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Dockerfile</a:t>
            </a:r>
            <a:r>
              <a:rPr lang="it-IT" sz="3600" dirty="0" smtClean="0"/>
              <a:t> with the </a:t>
            </a:r>
            <a:r>
              <a:rPr lang="it-IT" sz="3600" dirty="0" err="1" smtClean="0"/>
              <a:t>definition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  <a:p>
            <a:pPr lvl="1"/>
            <a:r>
              <a:rPr lang="it-IT" sz="3600" dirty="0" err="1" smtClean="0"/>
              <a:t>Docker</a:t>
            </a:r>
            <a:r>
              <a:rPr lang="it-IT" sz="3600" dirty="0" smtClean="0"/>
              <a:t> </a:t>
            </a:r>
            <a:r>
              <a:rPr lang="it-IT" sz="3600" dirty="0" err="1" smtClean="0"/>
              <a:t>Maven</a:t>
            </a:r>
            <a:r>
              <a:rPr lang="it-IT" sz="3600" dirty="0" smtClean="0"/>
              <a:t> Plug-in: integrate the image </a:t>
            </a:r>
            <a:r>
              <a:rPr lang="it-IT" sz="3600" dirty="0" err="1" smtClean="0"/>
              <a:t>creation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4249830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err="1" smtClean="0"/>
              <a:t>Functional</a:t>
            </a:r>
            <a:r>
              <a:rPr lang="it-IT" dirty="0" smtClean="0"/>
              <a:t> </a:t>
            </a:r>
            <a:r>
              <a:rPr lang="it-IT" dirty="0" err="1" smtClean="0"/>
              <a:t>requirements</a:t>
            </a:r>
            <a:r>
              <a:rPr lang="it-IT" dirty="0" smtClean="0"/>
              <a:t> </a:t>
            </a:r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buFont typeface="Wingdings" pitchFamily="2" charset="2"/>
              <a:buChar char="§"/>
            </a:pPr>
            <a:r>
              <a:rPr lang="en-US" sz="4400" dirty="0" smtClean="0"/>
              <a:t>Each driver, according </a:t>
            </a:r>
            <a:r>
              <a:rPr lang="en-US" sz="4400" dirty="0"/>
              <a:t>to his </a:t>
            </a:r>
            <a:r>
              <a:rPr lang="en-US" sz="4400" dirty="0" smtClean="0"/>
              <a:t>daily delivery schedule, will decide the </a:t>
            </a:r>
            <a:r>
              <a:rPr lang="en-US" sz="4400" dirty="0"/>
              <a:t>expected </a:t>
            </a:r>
            <a:r>
              <a:rPr lang="en-US" sz="4400" dirty="0" smtClean="0"/>
              <a:t>pit stops for battery replacement in one of the stations within the historical center by </a:t>
            </a:r>
            <a:r>
              <a:rPr lang="en-US" sz="4400" dirty="0"/>
              <a:t>means of a mobile </a:t>
            </a:r>
            <a:r>
              <a:rPr lang="en-US" sz="4400" dirty="0" smtClean="0"/>
              <a:t>application.</a:t>
            </a:r>
            <a:endParaRPr lang="it-IT" sz="4400" dirty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smart</a:t>
            </a:r>
            <a:r>
              <a:rPr lang="it-IT" sz="4400" dirty="0" smtClean="0"/>
              <a:t> cockpit of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  <a:r>
              <a:rPr lang="it-IT" sz="4400" dirty="0" err="1" smtClean="0"/>
              <a:t>vehicle</a:t>
            </a:r>
            <a:r>
              <a:rPr lang="it-IT" sz="4400" dirty="0" smtClean="0"/>
              <a:t>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able</a:t>
            </a:r>
            <a:r>
              <a:rPr lang="it-IT" sz="4400" dirty="0" smtClean="0"/>
              <a:t> to </a:t>
            </a:r>
            <a:r>
              <a:rPr lang="it-IT" sz="4400" dirty="0"/>
              <a:t>locate the </a:t>
            </a:r>
            <a:r>
              <a:rPr lang="it-IT" sz="4400" dirty="0" err="1"/>
              <a:t>nearest</a:t>
            </a:r>
            <a:r>
              <a:rPr lang="it-IT" sz="4400" dirty="0"/>
              <a:t> </a:t>
            </a:r>
            <a:r>
              <a:rPr lang="it-IT" sz="4400" dirty="0" err="1"/>
              <a:t>pit</a:t>
            </a:r>
            <a:r>
              <a:rPr lang="it-IT" sz="4400" dirty="0"/>
              <a:t> stop station </a:t>
            </a:r>
            <a:r>
              <a:rPr lang="it-IT" sz="4400" dirty="0" smtClean="0"/>
              <a:t>for an </a:t>
            </a:r>
            <a:r>
              <a:rPr lang="it-IT" sz="4400" dirty="0" err="1" smtClean="0"/>
              <a:t>emergency</a:t>
            </a:r>
            <a:r>
              <a:rPr lang="it-IT" sz="4400" dirty="0" smtClean="0"/>
              <a:t> </a:t>
            </a:r>
            <a:r>
              <a:rPr lang="it-IT" sz="4400" dirty="0" err="1" smtClean="0"/>
              <a:t>battery</a:t>
            </a:r>
            <a:r>
              <a:rPr lang="it-IT" sz="4400" dirty="0" smtClean="0"/>
              <a:t> </a:t>
            </a:r>
            <a:r>
              <a:rPr lang="it-IT" sz="4400" dirty="0" err="1" smtClean="0"/>
              <a:t>switch</a:t>
            </a:r>
            <a:r>
              <a:rPr lang="it-IT" sz="4400" dirty="0" smtClean="0"/>
              <a:t> and go.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digital</a:t>
            </a:r>
            <a:r>
              <a:rPr lang="it-IT" sz="4400" dirty="0" smtClean="0"/>
              <a:t> </a:t>
            </a:r>
            <a:r>
              <a:rPr lang="it-IT" sz="4400" dirty="0" err="1" smtClean="0"/>
              <a:t>platform</a:t>
            </a:r>
            <a:r>
              <a:rPr lang="it-IT" sz="4400" dirty="0" smtClean="0"/>
              <a:t>, due to </a:t>
            </a:r>
            <a:r>
              <a:rPr lang="it-IT" sz="4400" dirty="0" err="1" smtClean="0"/>
              <a:t>its</a:t>
            </a:r>
            <a:r>
              <a:rPr lang="it-IT" sz="4400" dirty="0" smtClean="0"/>
              <a:t> </a:t>
            </a:r>
            <a:r>
              <a:rPr lang="it-IT" sz="4400" dirty="0" err="1" smtClean="0"/>
              <a:t>mission</a:t>
            </a:r>
            <a:r>
              <a:rPr lang="it-IT" sz="4400" dirty="0" smtClean="0"/>
              <a:t> </a:t>
            </a:r>
            <a:r>
              <a:rPr lang="it-IT" sz="4400" dirty="0" err="1" smtClean="0"/>
              <a:t>critical</a:t>
            </a:r>
            <a:r>
              <a:rPr lang="it-IT" sz="4400" dirty="0" smtClean="0"/>
              <a:t> </a:t>
            </a:r>
            <a:r>
              <a:rPr lang="it-IT" sz="4400" dirty="0" err="1" smtClean="0"/>
              <a:t>ends</a:t>
            </a:r>
            <a:r>
              <a:rPr lang="it-IT" sz="4400" dirty="0" smtClean="0"/>
              <a:t>,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fairly</a:t>
            </a:r>
            <a:r>
              <a:rPr lang="it-IT" sz="4400" dirty="0" smtClean="0"/>
              <a:t> </a:t>
            </a:r>
            <a:r>
              <a:rPr lang="it-IT" sz="4400" dirty="0" err="1" smtClean="0"/>
              <a:t>resilient</a:t>
            </a:r>
            <a:r>
              <a:rPr lang="it-IT" sz="4400" dirty="0" smtClean="0"/>
              <a:t>. </a:t>
            </a:r>
            <a:endParaRPr lang="it-IT" sz="4400" strike="sngStrike" dirty="0" smtClean="0"/>
          </a:p>
          <a:p>
            <a:pPr eaLnBrk="1" hangingPunct="1"/>
            <a:endParaRPr lang="it-IT" sz="4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0" name="CasellaDiTesto 49"/>
          <p:cNvSpPr txBox="1"/>
          <p:nvPr/>
        </p:nvSpPr>
        <p:spPr>
          <a:xfrm>
            <a:off x="742727" y="2599234"/>
            <a:ext cx="11890109" cy="969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[INFO] Building image </a:t>
            </a:r>
            <a:r>
              <a:rPr lang="en-US" sz="2400" b="1" dirty="0" err="1" smtClean="0"/>
              <a:t>luigibennardis</a:t>
            </a:r>
            <a:r>
              <a:rPr lang="en-US" sz="2400" b="1" dirty="0" smtClean="0"/>
              <a:t>/00dloc-bookabattery-service</a:t>
            </a:r>
          </a:p>
          <a:p>
            <a:endParaRPr lang="it-IT" sz="2400" b="1" dirty="0"/>
          </a:p>
          <a:p>
            <a:r>
              <a:rPr lang="en-US" sz="2400" dirty="0">
                <a:solidFill>
                  <a:srgbClr val="0070C0"/>
                </a:solidFill>
              </a:rPr>
              <a:t>Step 0 : </a:t>
            </a:r>
            <a:r>
              <a:rPr lang="en-US" sz="2400" b="1" dirty="0">
                <a:solidFill>
                  <a:srgbClr val="0070C0"/>
                </a:solidFill>
              </a:rPr>
              <a:t>FROM</a:t>
            </a:r>
            <a:r>
              <a:rPr lang="en-US" sz="2400" dirty="0">
                <a:solidFill>
                  <a:srgbClr val="0070C0"/>
                </a:solidFill>
              </a:rPr>
              <a:t> java:8</a:t>
            </a:r>
            <a:endParaRPr lang="it-IT" sz="2400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---&gt; </a:t>
            </a:r>
            <a:r>
              <a:rPr lang="en-US" sz="2400" dirty="0" smtClean="0">
                <a:solidFill>
                  <a:srgbClr val="0070C0"/>
                </a:solidFill>
              </a:rPr>
              <a:t>9a7221d5adb5</a:t>
            </a:r>
          </a:p>
          <a:p>
            <a:endParaRPr lang="it-IT" sz="2400" dirty="0"/>
          </a:p>
          <a:p>
            <a:r>
              <a:rPr lang="en-US" sz="2400" dirty="0"/>
              <a:t>Step 1 : </a:t>
            </a:r>
            <a:r>
              <a:rPr lang="en-US" sz="2400" b="1" dirty="0"/>
              <a:t>VOLUME</a:t>
            </a:r>
            <a:r>
              <a:rPr lang="en-US" sz="2400" dirty="0"/>
              <a:t> /</a:t>
            </a:r>
            <a:r>
              <a:rPr lang="en-US" sz="2400" dirty="0" err="1"/>
              <a:t>tmp</a:t>
            </a:r>
            <a:endParaRPr lang="it-IT" sz="2400" dirty="0"/>
          </a:p>
          <a:p>
            <a:r>
              <a:rPr lang="en-US" sz="2400" b="1" dirty="0">
                <a:solidFill>
                  <a:srgbClr val="0070C0"/>
                </a:solidFill>
              </a:rPr>
              <a:t>---&gt; Using cache</a:t>
            </a:r>
            <a:endParaRPr lang="it-IT" sz="2400" b="1" dirty="0">
              <a:solidFill>
                <a:srgbClr val="0070C0"/>
              </a:solidFill>
            </a:endParaRPr>
          </a:p>
          <a:p>
            <a:r>
              <a:rPr lang="en-US" sz="2400" dirty="0"/>
              <a:t>---&gt; </a:t>
            </a:r>
            <a:r>
              <a:rPr lang="en-US" sz="2400" dirty="0" smtClean="0"/>
              <a:t>52e9b30dca40</a:t>
            </a:r>
          </a:p>
          <a:p>
            <a:endParaRPr lang="it-IT" sz="2400" dirty="0"/>
          </a:p>
          <a:p>
            <a:r>
              <a:rPr lang="en-US" sz="2400" dirty="0"/>
              <a:t>Step 2 : </a:t>
            </a:r>
            <a:r>
              <a:rPr lang="en-US" sz="2400" b="1" dirty="0"/>
              <a:t>ADD</a:t>
            </a:r>
            <a:r>
              <a:rPr lang="en-US" sz="2400" dirty="0"/>
              <a:t> /00dloc-bookabattery-service-release.jar app.jar</a:t>
            </a:r>
            <a:endParaRPr lang="it-IT" sz="2400" dirty="0"/>
          </a:p>
          <a:p>
            <a:r>
              <a:rPr lang="en-US" sz="2400" dirty="0"/>
              <a:t>---&gt; ac4489f8ba5b</a:t>
            </a:r>
            <a:endParaRPr lang="it-IT" sz="2400" dirty="0"/>
          </a:p>
          <a:p>
            <a:r>
              <a:rPr lang="en-US" sz="2400" dirty="0"/>
              <a:t>Removing intermediate container ec4d480719c5</a:t>
            </a:r>
            <a:endParaRPr lang="it-IT" sz="2400" dirty="0"/>
          </a:p>
          <a:p>
            <a:r>
              <a:rPr lang="en-US" sz="2400" dirty="0"/>
              <a:t>Step 3 : </a:t>
            </a:r>
            <a:r>
              <a:rPr lang="en-US" sz="2400" b="1" dirty="0"/>
              <a:t>RUN</a:t>
            </a:r>
            <a:r>
              <a:rPr lang="en-US" sz="2400" dirty="0"/>
              <a:t> bash -c 'touch /app.jar'</a:t>
            </a:r>
            <a:endParaRPr lang="it-IT" sz="2400" dirty="0"/>
          </a:p>
          <a:p>
            <a:r>
              <a:rPr lang="en-US" sz="2400" dirty="0"/>
              <a:t>---&gt; Run</a:t>
            </a:r>
            <a:r>
              <a:rPr lang="en-US" sz="2400" u="sng" dirty="0"/>
              <a:t>ning in 61262e1379a2</a:t>
            </a:r>
            <a:endParaRPr lang="it-IT" sz="2400" dirty="0"/>
          </a:p>
          <a:p>
            <a:r>
              <a:rPr lang="en-US" sz="2400" dirty="0"/>
              <a:t>---&gt; 78c5b5d831ce</a:t>
            </a:r>
            <a:endParaRPr lang="it-IT" sz="2400" dirty="0"/>
          </a:p>
          <a:p>
            <a:r>
              <a:rPr lang="en-US" sz="2400" dirty="0"/>
              <a:t>Removing intermediate container 61262e1379a2</a:t>
            </a:r>
            <a:endParaRPr lang="it-IT" sz="2400" dirty="0"/>
          </a:p>
          <a:p>
            <a:r>
              <a:rPr lang="en-US" sz="2400" dirty="0"/>
              <a:t>Step 4 : </a:t>
            </a:r>
            <a:r>
              <a:rPr lang="en-US" sz="2400" b="1" dirty="0"/>
              <a:t>ENTRYPOINT</a:t>
            </a:r>
            <a:r>
              <a:rPr lang="en-US" sz="2400" dirty="0"/>
              <a:t> java -</a:t>
            </a:r>
            <a:r>
              <a:rPr lang="en-US" sz="2400" dirty="0" err="1"/>
              <a:t>Djava.security.egd</a:t>
            </a:r>
            <a:r>
              <a:rPr lang="en-US" sz="2400" dirty="0"/>
              <a:t>=file:/dev/./urandom -jar /app.jar</a:t>
            </a:r>
            <a:endParaRPr lang="it-IT" sz="2400" dirty="0"/>
          </a:p>
          <a:p>
            <a:r>
              <a:rPr lang="en-US" sz="2400" dirty="0"/>
              <a:t>---&gt; Run</a:t>
            </a:r>
            <a:r>
              <a:rPr lang="en-US" sz="2400" u="sng" dirty="0"/>
              <a:t>ning in 50e9016f1701</a:t>
            </a:r>
            <a:endParaRPr lang="it-IT" sz="2400" dirty="0"/>
          </a:p>
          <a:p>
            <a:r>
              <a:rPr lang="en-US" sz="2400" dirty="0"/>
              <a:t>---&gt; 4f2e75b6d815</a:t>
            </a:r>
            <a:endParaRPr lang="it-IT" sz="2400" dirty="0"/>
          </a:p>
          <a:p>
            <a:r>
              <a:rPr lang="en-US" sz="2400" dirty="0"/>
              <a:t>Removing intermediate container 50e9016f1701</a:t>
            </a:r>
            <a:endParaRPr lang="it-IT" sz="2400" dirty="0"/>
          </a:p>
          <a:p>
            <a:r>
              <a:rPr lang="en-US" sz="2400" b="1" dirty="0">
                <a:solidFill>
                  <a:srgbClr val="FF0000"/>
                </a:solidFill>
              </a:rPr>
              <a:t>Successfully built 4f2e75b6d815</a:t>
            </a:r>
            <a:endParaRPr lang="it-IT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[INFO] </a:t>
            </a:r>
            <a:r>
              <a:rPr lang="en-US" sz="2400" b="1" dirty="0">
                <a:solidFill>
                  <a:schemeClr val="tx1"/>
                </a:solidFill>
              </a:rPr>
              <a:t>Built </a:t>
            </a:r>
            <a:r>
              <a:rPr lang="en-US" sz="2400" b="1" dirty="0" err="1">
                <a:solidFill>
                  <a:srgbClr val="FF0000"/>
                </a:solidFill>
              </a:rPr>
              <a:t>luigibennardis</a:t>
            </a:r>
            <a:r>
              <a:rPr lang="en-US" sz="2400" b="1" dirty="0">
                <a:solidFill>
                  <a:srgbClr val="FF0000"/>
                </a:solidFill>
              </a:rPr>
              <a:t>/00dloc-bookabattery-service</a:t>
            </a:r>
            <a:endParaRPr lang="it-IT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[INFO] ------------------------------------------------------------------------</a:t>
            </a:r>
            <a:endParaRPr lang="it-IT" sz="2400" dirty="0"/>
          </a:p>
          <a:p>
            <a:r>
              <a:rPr lang="en-US" sz="2400" dirty="0"/>
              <a:t>[INFO] BUILD SUCCESS</a:t>
            </a:r>
            <a:endParaRPr lang="it-IT" sz="2400" dirty="0"/>
          </a:p>
          <a:p>
            <a:r>
              <a:rPr lang="en-US" sz="2400" dirty="0"/>
              <a:t>[INFO] ------------------------------------------------------------------------</a:t>
            </a:r>
            <a:endParaRPr lang="it-IT" sz="2400" dirty="0"/>
          </a:p>
          <a:p>
            <a:r>
              <a:rPr lang="en-US" sz="2400" dirty="0"/>
              <a:t>[INFO] Total time: 01:13 </a:t>
            </a:r>
            <a:r>
              <a:rPr lang="en-US" sz="2400" dirty="0" smtClean="0"/>
              <a:t>min</a:t>
            </a:r>
            <a:endParaRPr lang="it-IT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743" y="1577373"/>
            <a:ext cx="8036093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061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docker</a:t>
            </a:r>
            <a:r>
              <a:rPr lang="it-IT" sz="3600" b="1" dirty="0" smtClean="0"/>
              <a:t>: build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«package </a:t>
            </a:r>
            <a:r>
              <a:rPr lang="it-IT" sz="3600" dirty="0" err="1" smtClean="0"/>
              <a:t>docker:build</a:t>
            </a:r>
            <a:r>
              <a:rPr lang="it-IT" sz="3600" dirty="0" smtClean="0"/>
              <a:t>» </a:t>
            </a:r>
            <a:r>
              <a:rPr lang="it-IT" sz="3600" dirty="0" err="1" smtClean="0"/>
              <a:t>is</a:t>
            </a:r>
            <a:r>
              <a:rPr lang="it-IT" sz="3600" dirty="0" smtClean="0"/>
              <a:t> the </a:t>
            </a:r>
            <a:r>
              <a:rPr lang="it-IT" sz="3600" dirty="0" err="1" smtClean="0"/>
              <a:t>Maven</a:t>
            </a:r>
            <a:r>
              <a:rPr lang="it-IT" sz="3600" dirty="0" smtClean="0"/>
              <a:t> goal for building a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  <a:p>
            <a:pPr lvl="1"/>
            <a:r>
              <a:rPr lang="it-IT" sz="3600" dirty="0" smtClean="0"/>
              <a:t>«</a:t>
            </a:r>
            <a:r>
              <a:rPr lang="it-IT" sz="3600" dirty="0" err="1" smtClean="0"/>
              <a:t>Layering</a:t>
            </a:r>
            <a:r>
              <a:rPr lang="it-IT" sz="3600" dirty="0" smtClean="0"/>
              <a:t>» </a:t>
            </a:r>
            <a:r>
              <a:rPr lang="it-IT" sz="3600" dirty="0" err="1" smtClean="0"/>
              <a:t>features</a:t>
            </a:r>
            <a:r>
              <a:rPr lang="it-IT" sz="3600" dirty="0" smtClean="0"/>
              <a:t> </a:t>
            </a:r>
            <a:r>
              <a:rPr lang="it-IT" sz="3600" dirty="0" err="1" smtClean="0"/>
              <a:t>corrisponding</a:t>
            </a:r>
            <a:r>
              <a:rPr lang="it-IT" sz="3600" dirty="0" smtClean="0"/>
              <a:t> to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command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2667429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50" name="CasellaDiTesto 49"/>
          <p:cNvSpPr txBox="1"/>
          <p:nvPr/>
        </p:nvSpPr>
        <p:spPr>
          <a:xfrm>
            <a:off x="833604" y="4549552"/>
            <a:ext cx="1433587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RUN THE DATABASE’S CONTAINER 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run --</a:t>
            </a:r>
            <a:r>
              <a:rPr lang="en-US" sz="2400" b="1" dirty="0"/>
              <a:t>name</a:t>
            </a:r>
            <a:r>
              <a:rPr lang="en-US" sz="2400" dirty="0"/>
              <a:t> </a:t>
            </a:r>
            <a:r>
              <a:rPr lang="en-US" sz="2400" dirty="0" err="1"/>
              <a:t>mysqldb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MYSQL_USER=</a:t>
            </a:r>
            <a:r>
              <a:rPr lang="en-US" sz="2400" dirty="0" err="1"/>
              <a:t>bab_USER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MYSQL_PASSWORD=</a:t>
            </a:r>
            <a:r>
              <a:rPr lang="en-US" sz="2400" dirty="0" err="1"/>
              <a:t>bab_USER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MYSQL_DATABASE=</a:t>
            </a:r>
            <a:r>
              <a:rPr lang="en-US" sz="2400" dirty="0" err="1"/>
              <a:t>batteryService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</a:t>
            </a:r>
            <a:r>
              <a:rPr lang="en-US" sz="2400" dirty="0" smtClean="0"/>
              <a:t>MYSQL_ROOT_PASSWORD=root </a:t>
            </a:r>
          </a:p>
          <a:p>
            <a:r>
              <a:rPr lang="en-US" sz="2400" b="1" dirty="0"/>
              <a:t>	</a:t>
            </a:r>
            <a:r>
              <a:rPr lang="en-US" sz="2400" b="1" dirty="0" smtClean="0"/>
              <a:t>	-</a:t>
            </a:r>
            <a:r>
              <a:rPr lang="en-US" sz="2400" b="1" dirty="0"/>
              <a:t>d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b="1" dirty="0"/>
              <a:t>	</a:t>
            </a:r>
            <a:r>
              <a:rPr lang="en-US" sz="2400" b="1" dirty="0" smtClean="0"/>
              <a:t>	</a:t>
            </a:r>
            <a:r>
              <a:rPr lang="en-US" sz="2400" b="1" dirty="0" smtClean="0"/>
              <a:t>mysql:5.6</a:t>
            </a:r>
            <a:r>
              <a:rPr lang="en-US" sz="2400" dirty="0"/>
              <a:t> </a:t>
            </a:r>
            <a:endParaRPr lang="it-IT" sz="2400" dirty="0"/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68" y="1553824"/>
            <a:ext cx="14410950" cy="2277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CasellaDiTesto 10"/>
          <p:cNvSpPr txBox="1"/>
          <p:nvPr/>
        </p:nvSpPr>
        <p:spPr>
          <a:xfrm>
            <a:off x="835886" y="8048923"/>
            <a:ext cx="14335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RUN THE MICROSERVICE’S CONTAINER </a:t>
            </a:r>
            <a:endParaRPr lang="it-IT" sz="2400" b="1" dirty="0"/>
          </a:p>
          <a:p>
            <a:r>
              <a:rPr lang="en-US" sz="2400" dirty="0" err="1" smtClean="0"/>
              <a:t>docker</a:t>
            </a:r>
            <a:r>
              <a:rPr lang="en-US" sz="2400" dirty="0" smtClean="0"/>
              <a:t> run </a:t>
            </a:r>
            <a:r>
              <a:rPr lang="en-US" sz="2400" dirty="0"/>
              <a:t>--</a:t>
            </a:r>
            <a:r>
              <a:rPr lang="en-US" sz="2400" b="1" dirty="0"/>
              <a:t>name</a:t>
            </a:r>
            <a:r>
              <a:rPr lang="en-US" sz="2400" dirty="0"/>
              <a:t> </a:t>
            </a:r>
            <a:r>
              <a:rPr lang="en-US" sz="2400" dirty="0" err="1"/>
              <a:t>appdemo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--</a:t>
            </a:r>
            <a:r>
              <a:rPr lang="en-US" sz="2400" b="1" dirty="0"/>
              <a:t>link</a:t>
            </a:r>
            <a:r>
              <a:rPr lang="en-US" sz="2400" dirty="0"/>
              <a:t> </a:t>
            </a:r>
            <a:r>
              <a:rPr lang="en-US" sz="2400" dirty="0" err="1"/>
              <a:t>mysqldb:mysql</a:t>
            </a:r>
            <a:r>
              <a:rPr lang="en-US" sz="2400" dirty="0"/>
              <a:t> </a:t>
            </a:r>
            <a:r>
              <a:rPr lang="en-US" sz="2400" dirty="0" smtClean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b="1" dirty="0"/>
              <a:t>p</a:t>
            </a:r>
            <a:r>
              <a:rPr lang="en-US" sz="2400" dirty="0"/>
              <a:t> 7111:7111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t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</a:t>
            </a:r>
            <a:r>
              <a:rPr lang="en-US" sz="2400" b="1" dirty="0" err="1" smtClean="0"/>
              <a:t>luigibennardis</a:t>
            </a:r>
            <a:r>
              <a:rPr lang="en-US" sz="2400" b="1" dirty="0" smtClean="0"/>
              <a:t>/00dloc-bookabattery-service</a:t>
            </a:r>
          </a:p>
        </p:txBody>
      </p:sp>
      <p:sp>
        <p:nvSpPr>
          <p:cNvPr id="12" name="CasellaDiTesto 11"/>
          <p:cNvSpPr txBox="1"/>
          <p:nvPr/>
        </p:nvSpPr>
        <p:spPr>
          <a:xfrm>
            <a:off x="912368" y="11226387"/>
            <a:ext cx="3862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IMAGES’ LIST</a:t>
            </a:r>
            <a:endParaRPr lang="it-IT" sz="2400" b="1" dirty="0"/>
          </a:p>
          <a:p>
            <a:r>
              <a:rPr lang="en-US" sz="2400" dirty="0" err="1" smtClean="0"/>
              <a:t>docker</a:t>
            </a:r>
            <a:r>
              <a:rPr lang="en-US" sz="2400" dirty="0" smtClean="0"/>
              <a:t> images</a:t>
            </a:r>
          </a:p>
          <a:p>
            <a:endParaRPr lang="en-US" sz="2400" b="1" dirty="0"/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instance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r>
              <a:rPr lang="it-IT" sz="3600" b="1" dirty="0" smtClean="0"/>
              <a:t> </a:t>
            </a:r>
            <a:endParaRPr lang="it-IT" sz="3600" b="1" dirty="0" smtClean="0"/>
          </a:p>
          <a:p>
            <a:pPr lvl="1"/>
            <a:r>
              <a:rPr lang="it-IT" sz="3600" dirty="0" smtClean="0"/>
              <a:t>List of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 images inside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</a:t>
            </a:r>
            <a:r>
              <a:rPr lang="it-IT" sz="3600" dirty="0" err="1" smtClean="0"/>
              <a:t>registry</a:t>
            </a:r>
            <a:endParaRPr lang="it-IT" sz="3600" dirty="0" smtClean="0"/>
          </a:p>
          <a:p>
            <a:pPr lvl="1"/>
            <a:r>
              <a:rPr lang="it-IT" sz="3600" dirty="0" err="1" smtClean="0"/>
              <a:t>Docker</a:t>
            </a:r>
            <a:r>
              <a:rPr lang="it-IT" sz="3600" dirty="0" smtClean="0"/>
              <a:t> run </a:t>
            </a:r>
            <a:r>
              <a:rPr lang="it-IT" sz="3600" dirty="0" err="1" smtClean="0"/>
              <a:t>commands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r>
              <a:rPr lang="it-IT" sz="3600" dirty="0" smtClean="0"/>
              <a:t>  </a:t>
            </a:r>
          </a:p>
          <a:p>
            <a:pPr lvl="1"/>
            <a:r>
              <a:rPr lang="en-US" sz="3600" dirty="0" smtClean="0"/>
              <a:t>The </a:t>
            </a:r>
            <a:r>
              <a:rPr lang="en-US" sz="3600" dirty="0" err="1" smtClean="0"/>
              <a:t>MySql</a:t>
            </a:r>
            <a:r>
              <a:rPr lang="en-US" sz="3600" dirty="0" smtClean="0"/>
              <a:t> instance will </a:t>
            </a:r>
            <a:r>
              <a:rPr lang="en-US" sz="3600" dirty="0"/>
              <a:t>be load from scratch by the </a:t>
            </a:r>
            <a:r>
              <a:rPr lang="en-US" sz="3600" dirty="0" err="1" smtClean="0"/>
              <a:t>ddl</a:t>
            </a:r>
            <a:r>
              <a:rPr lang="en-US" sz="3600" dirty="0" smtClean="0"/>
              <a:t> </a:t>
            </a:r>
            <a:r>
              <a:rPr lang="en-US" sz="3600" dirty="0"/>
              <a:t>and </a:t>
            </a:r>
            <a:r>
              <a:rPr lang="en-US" sz="3600" dirty="0" err="1"/>
              <a:t>dml</a:t>
            </a:r>
            <a:r>
              <a:rPr lang="en-US" sz="3600" dirty="0"/>
              <a:t> </a:t>
            </a:r>
            <a:r>
              <a:rPr lang="en-US" sz="3600" dirty="0" smtClean="0"/>
              <a:t>statements provided </a:t>
            </a:r>
            <a:r>
              <a:rPr lang="en-US" sz="3600" dirty="0"/>
              <a:t>in the </a:t>
            </a:r>
            <a:r>
              <a:rPr lang="en-US" sz="3600" dirty="0" smtClean="0"/>
              <a:t>application’s </a:t>
            </a:r>
            <a:r>
              <a:rPr lang="en-US" sz="3600" dirty="0" smtClean="0"/>
              <a:t>package</a:t>
            </a:r>
          </a:p>
          <a:p>
            <a:pPr lvl="1"/>
            <a:r>
              <a:rPr lang="en-US" sz="3600" dirty="0" smtClean="0"/>
              <a:t>For specific test purposes it will be possible to run specific database images </a:t>
            </a:r>
            <a:endParaRPr lang="it-IT" sz="3600" dirty="0"/>
          </a:p>
          <a:p>
            <a:pPr marL="419100" lvl="1" indent="0">
              <a:buNone/>
            </a:pPr>
            <a:endParaRPr lang="it-IT" sz="3600" dirty="0" smtClean="0"/>
          </a:p>
        </p:txBody>
      </p:sp>
      <p:sp>
        <p:nvSpPr>
          <p:cNvPr id="16" name="CasellaDiTesto 15"/>
          <p:cNvSpPr txBox="1"/>
          <p:nvPr/>
        </p:nvSpPr>
        <p:spPr>
          <a:xfrm>
            <a:off x="4956995" y="11226386"/>
            <a:ext cx="3862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CONTAINERS’ LIST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</a:t>
            </a:r>
            <a:r>
              <a:rPr lang="en-US" sz="2400" dirty="0" err="1"/>
              <a:t>ps</a:t>
            </a:r>
            <a:r>
              <a:rPr lang="en-US" sz="2400" dirty="0"/>
              <a:t> –a </a:t>
            </a:r>
            <a:endParaRPr lang="en-US" sz="2400" dirty="0" smtClean="0"/>
          </a:p>
          <a:p>
            <a:endParaRPr lang="en-US" sz="2400" b="1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9599712" y="11226385"/>
            <a:ext cx="5569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STOP / REMOVE CONTAINER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stop/</a:t>
            </a:r>
            <a:r>
              <a:rPr lang="en-US" sz="2400" dirty="0" err="1"/>
              <a:t>rm</a:t>
            </a:r>
            <a:r>
              <a:rPr lang="en-US" sz="2400" dirty="0"/>
              <a:t> &lt;</a:t>
            </a:r>
            <a:r>
              <a:rPr lang="en-US" sz="2400" dirty="0" err="1"/>
              <a:t>idcontainer</a:t>
            </a:r>
            <a:r>
              <a:rPr lang="en-US" sz="2400" dirty="0"/>
              <a:t>&gt;</a:t>
            </a:r>
            <a:endParaRPr lang="it-IT" sz="2400" dirty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303515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2" grpId="0"/>
      <p:bldP spid="16" grpId="0"/>
      <p:bldP spid="1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2209800"/>
            <a:ext cx="14554223" cy="3784104"/>
          </a:xfrm>
        </p:spPr>
        <p:txBody>
          <a:bodyPr/>
          <a:lstStyle/>
          <a:p>
            <a:r>
              <a:rPr lang="en-US" sz="4400" b="1" dirty="0" err="1"/>
              <a:t>Docker</a:t>
            </a:r>
            <a:r>
              <a:rPr lang="en-US" sz="4400" b="1" dirty="0"/>
              <a:t> Hub </a:t>
            </a:r>
            <a:r>
              <a:rPr lang="en-US" sz="4400" dirty="0"/>
              <a:t>is the cloud-based registry service of </a:t>
            </a:r>
            <a:r>
              <a:rPr lang="en-US" sz="4400" dirty="0" err="1"/>
              <a:t>Docker</a:t>
            </a:r>
            <a:r>
              <a:rPr lang="en-US" sz="4400" dirty="0"/>
              <a:t> images. It provides:</a:t>
            </a:r>
          </a:p>
          <a:p>
            <a:pPr lvl="1"/>
            <a:r>
              <a:rPr lang="en-US" sz="4400" u="sng" dirty="0"/>
              <a:t>Official and private image repositories</a:t>
            </a:r>
            <a:r>
              <a:rPr lang="en-US" sz="4400" dirty="0"/>
              <a:t>: finding, managing, pushing and pulling images from </a:t>
            </a:r>
            <a:r>
              <a:rPr lang="en-US" sz="4400" dirty="0" err="1"/>
              <a:t>Docker</a:t>
            </a:r>
            <a:r>
              <a:rPr lang="en-US" sz="4400" dirty="0"/>
              <a:t> command </a:t>
            </a:r>
            <a:r>
              <a:rPr lang="en-US" sz="4400" dirty="0" smtClean="0"/>
              <a:t>line</a:t>
            </a:r>
            <a:endParaRPr lang="en-US" sz="4400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606723" y="5761112"/>
            <a:ext cx="22458485" cy="606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lvl="1"/>
            <a:r>
              <a:rPr lang="en-US" sz="4400" u="sng" dirty="0" smtClean="0"/>
              <a:t>Automated builds</a:t>
            </a:r>
            <a:r>
              <a:rPr lang="en-US" sz="4400" dirty="0" smtClean="0"/>
              <a:t>: creating new images, manually trigged or when changes are detected in the source code repository.</a:t>
            </a:r>
          </a:p>
          <a:p>
            <a:pPr lvl="1"/>
            <a:r>
              <a:rPr lang="en-US" sz="4400" u="sng" dirty="0" err="1" smtClean="0"/>
              <a:t>Webhooks</a:t>
            </a:r>
            <a:r>
              <a:rPr lang="en-US" sz="4400" dirty="0" smtClean="0"/>
              <a:t> features: triggering actions after a successful push to a repository.</a:t>
            </a:r>
          </a:p>
          <a:p>
            <a:pPr lvl="1"/>
            <a:r>
              <a:rPr lang="en-US" sz="4400" dirty="0" smtClean="0"/>
              <a:t>Team collaboration and workflow automation. </a:t>
            </a:r>
          </a:p>
          <a:p>
            <a:r>
              <a:rPr lang="en-US" sz="4400" b="1" dirty="0" err="1" smtClean="0"/>
              <a:t>OpenShift</a:t>
            </a:r>
            <a:r>
              <a:rPr lang="en-US" sz="4400" dirty="0" smtClean="0"/>
              <a:t> is Red Hat's Platform-as-a-Service cloud environment, where for this project a </a:t>
            </a:r>
            <a:r>
              <a:rPr lang="en-US" sz="4400" b="1" dirty="0" smtClean="0"/>
              <a:t>Jenkins</a:t>
            </a:r>
            <a:r>
              <a:rPr lang="en-US" sz="4400" dirty="0" smtClean="0"/>
              <a:t> instance will provide the features of Continuous Integration</a:t>
            </a:r>
          </a:p>
          <a:p>
            <a:r>
              <a:rPr lang="en-US" sz="4400" b="1" dirty="0" err="1"/>
              <a:t>Docker</a:t>
            </a:r>
            <a:r>
              <a:rPr lang="en-US" sz="4400" b="1" dirty="0"/>
              <a:t> Hub </a:t>
            </a:r>
            <a:r>
              <a:rPr lang="en-US" sz="4400" b="1" dirty="0" smtClean="0"/>
              <a:t>and Jenkins</a:t>
            </a:r>
            <a:r>
              <a:rPr lang="en-US" sz="4400" dirty="0" smtClean="0"/>
              <a:t> are </a:t>
            </a:r>
            <a:r>
              <a:rPr lang="en-US" sz="4400" dirty="0" smtClean="0"/>
              <a:t>both integrated </a:t>
            </a:r>
            <a:r>
              <a:rPr lang="en-US" sz="4400" dirty="0"/>
              <a:t>with </a:t>
            </a:r>
            <a:r>
              <a:rPr lang="en-US" sz="4400" b="1" dirty="0" err="1" smtClean="0"/>
              <a:t>GitHub</a:t>
            </a:r>
            <a:r>
              <a:rPr lang="en-US" sz="4400" dirty="0" smtClean="0"/>
              <a:t> repository</a:t>
            </a:r>
            <a:endParaRPr lang="en-US" sz="4400" dirty="0"/>
          </a:p>
          <a:p>
            <a:endParaRPr lang="it-IT" sz="4400" dirty="0"/>
          </a:p>
        </p:txBody>
      </p:sp>
      <p:sp>
        <p:nvSpPr>
          <p:cNvPr id="11" name="Freccia a destra con strisce 1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1900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Gruppo 5"/>
          <p:cNvGrpSpPr>
            <a:grpSpLocks/>
          </p:cNvGrpSpPr>
          <p:nvPr/>
        </p:nvGrpSpPr>
        <p:grpSpPr bwMode="auto">
          <a:xfrm>
            <a:off x="1371600" y="138113"/>
            <a:ext cx="21062950" cy="12182732"/>
            <a:chOff x="1371600" y="681317"/>
            <a:chExt cx="21062579" cy="12182427"/>
          </a:xfrm>
        </p:grpSpPr>
        <p:sp>
          <p:nvSpPr>
            <p:cNvPr id="11310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#1</a:t>
              </a:r>
            </a:p>
          </p:txBody>
        </p:sp>
        <p:cxnSp>
          <p:nvCxnSpPr>
            <p:cNvPr id="4" name="Connettore 2 3"/>
            <p:cNvCxnSpPr>
              <a:stCxn id="11310" idx="2"/>
            </p:cNvCxnSpPr>
            <p:nvPr/>
          </p:nvCxnSpPr>
          <p:spPr bwMode="auto">
            <a:xfrm flipH="1">
              <a:off x="2743176" y="1905001"/>
              <a:ext cx="24" cy="794424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2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#2</a:t>
              </a:r>
            </a:p>
          </p:txBody>
        </p:sp>
        <p:cxnSp>
          <p:nvCxnSpPr>
            <p:cNvPr id="60" name="Connettore 2 59"/>
            <p:cNvCxnSpPr>
              <a:stCxn id="11312" idx="2"/>
            </p:cNvCxnSpPr>
            <p:nvPr/>
          </p:nvCxnSpPr>
          <p:spPr bwMode="auto">
            <a:xfrm>
              <a:off x="5791200" y="1905001"/>
              <a:ext cx="0" cy="794424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4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COMMIT MASTER </a:t>
              </a:r>
              <a:endParaRPr lang="it-IT" sz="2400" dirty="0"/>
            </a:p>
          </p:txBody>
        </p:sp>
        <p:cxnSp>
          <p:nvCxnSpPr>
            <p:cNvPr id="64" name="Connettore 2 63"/>
            <p:cNvCxnSpPr>
              <a:stCxn id="11314" idx="2"/>
            </p:cNvCxnSpPr>
            <p:nvPr/>
          </p:nvCxnSpPr>
          <p:spPr bwMode="auto">
            <a:xfrm>
              <a:off x="8848167" y="1900518"/>
              <a:ext cx="426" cy="7948728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6" name="Rettangolo 66"/>
            <p:cNvSpPr>
              <a:spLocks noChangeArrowheads="1"/>
            </p:cNvSpPr>
            <p:nvPr/>
          </p:nvSpPr>
          <p:spPr bwMode="auto">
            <a:xfrm>
              <a:off x="10520085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JENKINS</a:t>
              </a:r>
            </a:p>
            <a:p>
              <a:pPr algn="ctr" eaLnBrk="1" hangingPunct="1"/>
              <a:r>
                <a:rPr lang="it-IT" sz="2400"/>
                <a:t>@OPENSHIFT</a:t>
              </a:r>
            </a:p>
          </p:txBody>
        </p:sp>
        <p:cxnSp>
          <p:nvCxnSpPr>
            <p:cNvPr id="68" name="Connettore 2 67"/>
            <p:cNvCxnSpPr>
              <a:stCxn id="11316" idx="2"/>
            </p:cNvCxnSpPr>
            <p:nvPr/>
          </p:nvCxnSpPr>
          <p:spPr bwMode="auto">
            <a:xfrm>
              <a:off x="11891685" y="1900518"/>
              <a:ext cx="8030" cy="1096322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8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GITHUB</a:t>
              </a:r>
            </a:p>
          </p:txBody>
        </p:sp>
        <p:cxnSp>
          <p:nvCxnSpPr>
            <p:cNvPr id="72" name="Connettore 2 71"/>
            <p:cNvCxnSpPr>
              <a:stCxn id="11318" idx="2"/>
            </p:cNvCxnSpPr>
            <p:nvPr/>
          </p:nvCxnSpPr>
          <p:spPr bwMode="auto">
            <a:xfrm>
              <a:off x="14944167" y="1905001"/>
              <a:ext cx="319" cy="10958742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0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DOCKER HUB</a:t>
              </a:r>
            </a:p>
          </p:txBody>
        </p:sp>
        <p:cxnSp>
          <p:nvCxnSpPr>
            <p:cNvPr id="76" name="Connettore 2 75"/>
            <p:cNvCxnSpPr>
              <a:stCxn id="11320" idx="2"/>
            </p:cNvCxnSpPr>
            <p:nvPr/>
          </p:nvCxnSpPr>
          <p:spPr bwMode="auto">
            <a:xfrm>
              <a:off x="17992167" y="1900518"/>
              <a:ext cx="3440" cy="1096322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2" name="Rettangolo 78"/>
            <p:cNvSpPr>
              <a:spLocks noChangeArrowheads="1"/>
            </p:cNvSpPr>
            <p:nvPr/>
          </p:nvSpPr>
          <p:spPr bwMode="auto">
            <a:xfrm>
              <a:off x="19690979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QUALITY ASSURANCE MANAGER </a:t>
              </a:r>
            </a:p>
          </p:txBody>
        </p:sp>
        <p:cxnSp>
          <p:nvCxnSpPr>
            <p:cNvPr id="80" name="Connettore 2 79"/>
            <p:cNvCxnSpPr>
              <a:stCxn id="11322" idx="2"/>
            </p:cNvCxnSpPr>
            <p:nvPr/>
          </p:nvCxnSpPr>
          <p:spPr bwMode="auto">
            <a:xfrm>
              <a:off x="21062579" y="1900518"/>
              <a:ext cx="24" cy="1096322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1270" name="Rettangolo 110"/>
          <p:cNvSpPr>
            <a:spLocks noChangeArrowheads="1"/>
          </p:cNvSpPr>
          <p:nvPr/>
        </p:nvSpPr>
        <p:spPr bwMode="auto">
          <a:xfrm>
            <a:off x="11690350" y="6277648"/>
            <a:ext cx="304800" cy="175110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1306" name="Freccia a destra 105"/>
          <p:cNvSpPr>
            <a:spLocks noChangeArrowheads="1"/>
          </p:cNvSpPr>
          <p:nvPr/>
        </p:nvSpPr>
        <p:spPr bwMode="auto">
          <a:xfrm>
            <a:off x="6024563" y="2949576"/>
            <a:ext cx="8920189" cy="304799"/>
          </a:xfrm>
          <a:prstGeom prst="rightArrow">
            <a:avLst>
              <a:gd name="adj1" fmla="val 50000"/>
              <a:gd name="adj2" fmla="val 49994"/>
            </a:avLst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76" name="Gruppo 37"/>
          <p:cNvGrpSpPr>
            <a:grpSpLocks/>
          </p:cNvGrpSpPr>
          <p:nvPr/>
        </p:nvGrpSpPr>
        <p:grpSpPr bwMode="auto">
          <a:xfrm>
            <a:off x="9077325" y="4506688"/>
            <a:ext cx="5867400" cy="790800"/>
            <a:chOff x="9076768" y="5050359"/>
            <a:chExt cx="5867398" cy="790148"/>
          </a:xfrm>
        </p:grpSpPr>
        <p:sp>
          <p:nvSpPr>
            <p:cNvPr id="11302" name="Freccia a destra 109"/>
            <p:cNvSpPr>
              <a:spLocks noChangeArrowheads="1"/>
            </p:cNvSpPr>
            <p:nvPr/>
          </p:nvSpPr>
          <p:spPr bwMode="auto">
            <a:xfrm>
              <a:off x="9076768" y="5535707"/>
              <a:ext cx="5867398" cy="304800"/>
            </a:xfrm>
            <a:prstGeom prst="rightArrow">
              <a:avLst>
                <a:gd name="adj1" fmla="val 50000"/>
                <a:gd name="adj2" fmla="val 4999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3" name="CasellaDiTesto 118"/>
            <p:cNvSpPr txBox="1">
              <a:spLocks noChangeArrowheads="1"/>
            </p:cNvSpPr>
            <p:nvPr/>
          </p:nvSpPr>
          <p:spPr bwMode="auto">
            <a:xfrm>
              <a:off x="12601393" y="5050359"/>
              <a:ext cx="2061782" cy="5227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endParaRPr lang="it-IT" sz="2800" b="1" dirty="0"/>
            </a:p>
          </p:txBody>
        </p:sp>
      </p:grpSp>
      <p:grpSp>
        <p:nvGrpSpPr>
          <p:cNvPr id="3" name="Gruppo 2"/>
          <p:cNvGrpSpPr/>
          <p:nvPr/>
        </p:nvGrpSpPr>
        <p:grpSpPr>
          <a:xfrm>
            <a:off x="8678863" y="5200431"/>
            <a:ext cx="3003565" cy="1298789"/>
            <a:chOff x="8736013" y="5914806"/>
            <a:chExt cx="3003565" cy="1298789"/>
          </a:xfrm>
        </p:grpSpPr>
        <p:sp>
          <p:nvSpPr>
            <p:cNvPr id="11272" name="Rettangolo 113"/>
            <p:cNvSpPr>
              <a:spLocks noChangeArrowheads="1"/>
            </p:cNvSpPr>
            <p:nvPr/>
          </p:nvSpPr>
          <p:spPr bwMode="auto">
            <a:xfrm>
              <a:off x="8736013" y="6391859"/>
              <a:ext cx="321482" cy="82173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7" name="Gruppo 36"/>
            <p:cNvGrpSpPr>
              <a:grpSpLocks/>
            </p:cNvGrpSpPr>
            <p:nvPr/>
          </p:nvGrpSpPr>
          <p:grpSpPr bwMode="auto">
            <a:xfrm>
              <a:off x="9077336" y="5914806"/>
              <a:ext cx="2662242" cy="1298789"/>
              <a:chOff x="9076768" y="5915454"/>
              <a:chExt cx="2662517" cy="1297719"/>
            </a:xfrm>
          </p:grpSpPr>
          <p:sp>
            <p:nvSpPr>
              <p:cNvPr id="11300" name="Freccia a destra 111"/>
              <p:cNvSpPr>
                <a:spLocks noChangeArrowheads="1"/>
              </p:cNvSpPr>
              <p:nvPr/>
            </p:nvSpPr>
            <p:spPr bwMode="auto">
              <a:xfrm>
                <a:off x="9076768" y="6908373"/>
                <a:ext cx="2662517" cy="304800"/>
              </a:xfrm>
              <a:prstGeom prst="rightArrow">
                <a:avLst>
                  <a:gd name="adj1" fmla="val 50000"/>
                  <a:gd name="adj2" fmla="val 49985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1" name="CasellaDiTesto 119"/>
              <p:cNvSpPr txBox="1">
                <a:spLocks noChangeArrowheads="1"/>
              </p:cNvSpPr>
              <p:nvPr/>
            </p:nvSpPr>
            <p:spPr bwMode="auto">
              <a:xfrm>
                <a:off x="9079932" y="5915454"/>
                <a:ext cx="2659353" cy="9533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pPr algn="r"/>
                <a:r>
                  <a:rPr lang="it-IT" sz="2800" b="1" dirty="0"/>
                  <a:t>[</a:t>
                </a:r>
                <a:r>
                  <a:rPr lang="it-IT" sz="2800" b="1" dirty="0" err="1"/>
                  <a:t>Ask</a:t>
                </a:r>
                <a:r>
                  <a:rPr lang="it-IT" sz="2800" b="1" dirty="0"/>
                  <a:t> for </a:t>
                </a:r>
                <a:r>
                  <a:rPr lang="it-IT" sz="2800" b="1" dirty="0" smtClean="0"/>
                  <a:t>a</a:t>
                </a:r>
              </a:p>
              <a:p>
                <a:pPr algn="r"/>
                <a:r>
                  <a:rPr lang="it-IT" sz="2800" b="1" dirty="0" err="1" smtClean="0"/>
                  <a:t>build</a:t>
                </a:r>
                <a:r>
                  <a:rPr lang="it-IT" sz="2800" b="1" dirty="0"/>
                  <a:t>]</a:t>
                </a:r>
              </a:p>
            </p:txBody>
          </p:sp>
        </p:grpSp>
      </p:grpSp>
      <p:grpSp>
        <p:nvGrpSpPr>
          <p:cNvPr id="5" name="Gruppo 4"/>
          <p:cNvGrpSpPr/>
          <p:nvPr/>
        </p:nvGrpSpPr>
        <p:grpSpPr>
          <a:xfrm>
            <a:off x="12079288" y="6050863"/>
            <a:ext cx="2781300" cy="726846"/>
            <a:chOff x="12136438" y="6315304"/>
            <a:chExt cx="2781300" cy="726846"/>
          </a:xfrm>
        </p:grpSpPr>
        <p:sp>
          <p:nvSpPr>
            <p:cNvPr id="11271" name="Freccia a destra 112"/>
            <p:cNvSpPr>
              <a:spLocks noChangeArrowheads="1"/>
            </p:cNvSpPr>
            <p:nvPr/>
          </p:nvSpPr>
          <p:spPr bwMode="auto">
            <a:xfrm rot="10800000">
              <a:off x="12136438" y="6737350"/>
              <a:ext cx="2781300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78" name="CasellaDiTesto 120"/>
            <p:cNvSpPr txBox="1">
              <a:spLocks noChangeArrowheads="1"/>
            </p:cNvSpPr>
            <p:nvPr/>
          </p:nvSpPr>
          <p:spPr bwMode="auto">
            <a:xfrm>
              <a:off x="12751494" y="6315304"/>
              <a:ext cx="206178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endParaRPr lang="it-IT" sz="2800" b="1" dirty="0"/>
            </a:p>
          </p:txBody>
        </p:sp>
      </p:grpSp>
      <p:grpSp>
        <p:nvGrpSpPr>
          <p:cNvPr id="6" name="Gruppo 5"/>
          <p:cNvGrpSpPr/>
          <p:nvPr/>
        </p:nvGrpSpPr>
        <p:grpSpPr>
          <a:xfrm>
            <a:off x="8678863" y="6969818"/>
            <a:ext cx="9259887" cy="2063544"/>
            <a:chOff x="8736013" y="7684193"/>
            <a:chExt cx="9259887" cy="2063544"/>
          </a:xfrm>
        </p:grpSpPr>
        <p:sp>
          <p:nvSpPr>
            <p:cNvPr id="11279" name="Rettangolo 122"/>
            <p:cNvSpPr>
              <a:spLocks noChangeArrowheads="1"/>
            </p:cNvSpPr>
            <p:nvPr/>
          </p:nvSpPr>
          <p:spPr bwMode="auto">
            <a:xfrm>
              <a:off x="8736013" y="9022249"/>
              <a:ext cx="304800" cy="72548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80" name="Gruppo 34"/>
            <p:cNvGrpSpPr>
              <a:grpSpLocks/>
            </p:cNvGrpSpPr>
            <p:nvPr/>
          </p:nvGrpSpPr>
          <p:grpSpPr bwMode="auto">
            <a:xfrm>
              <a:off x="9080500" y="7684193"/>
              <a:ext cx="8915400" cy="1642475"/>
              <a:chOff x="9079942" y="7683128"/>
              <a:chExt cx="8915399" cy="1644507"/>
            </a:xfrm>
          </p:grpSpPr>
          <p:sp>
            <p:nvSpPr>
              <p:cNvPr id="11298" name="Freccia a destra 123"/>
              <p:cNvSpPr>
                <a:spLocks noChangeArrowheads="1"/>
              </p:cNvSpPr>
              <p:nvPr/>
            </p:nvSpPr>
            <p:spPr bwMode="auto">
              <a:xfrm>
                <a:off x="9079942" y="9022835"/>
                <a:ext cx="8915399" cy="304800"/>
              </a:xfrm>
              <a:prstGeom prst="rightArrow">
                <a:avLst>
                  <a:gd name="adj1" fmla="val 50000"/>
                  <a:gd name="adj2" fmla="val 49969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299" name="CasellaDiTesto 126"/>
              <p:cNvSpPr txBox="1">
                <a:spLocks noChangeArrowheads="1"/>
              </p:cNvSpPr>
              <p:nvPr/>
            </p:nvSpPr>
            <p:spPr bwMode="auto">
              <a:xfrm>
                <a:off x="15028197" y="7683128"/>
                <a:ext cx="2856395" cy="1386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pPr algn="r"/>
                <a:r>
                  <a:rPr lang="it-IT" sz="2800" b="1" dirty="0"/>
                  <a:t>[</a:t>
                </a:r>
                <a:r>
                  <a:rPr lang="it-IT" sz="2800" b="1" dirty="0" err="1"/>
                  <a:t>Ask</a:t>
                </a:r>
                <a:r>
                  <a:rPr lang="it-IT" sz="2800" b="1" dirty="0"/>
                  <a:t> </a:t>
                </a:r>
                <a:r>
                  <a:rPr lang="it-IT" sz="2800" b="1" dirty="0" smtClean="0"/>
                  <a:t>for building</a:t>
                </a:r>
              </a:p>
              <a:p>
                <a:pPr algn="r"/>
                <a:r>
                  <a:rPr lang="it-IT" sz="2800" b="1" dirty="0" smtClean="0"/>
                  <a:t> an image]</a:t>
                </a:r>
                <a:endParaRPr lang="it-IT" sz="2800" b="1" dirty="0"/>
              </a:p>
            </p:txBody>
          </p:sp>
        </p:grpSp>
      </p:grpSp>
      <p:sp>
        <p:nvSpPr>
          <p:cNvPr id="11281" name="Rettangolo 127"/>
          <p:cNvSpPr>
            <a:spLocks noChangeArrowheads="1"/>
          </p:cNvSpPr>
          <p:nvPr/>
        </p:nvSpPr>
        <p:spPr bwMode="auto">
          <a:xfrm>
            <a:off x="17783175" y="8649587"/>
            <a:ext cx="304800" cy="2371731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82" name="Gruppo 32"/>
          <p:cNvGrpSpPr>
            <a:grpSpLocks/>
          </p:cNvGrpSpPr>
          <p:nvPr/>
        </p:nvGrpSpPr>
        <p:grpSpPr bwMode="auto">
          <a:xfrm>
            <a:off x="15000286" y="8595603"/>
            <a:ext cx="2853512" cy="1247774"/>
            <a:chOff x="15056682" y="8538201"/>
            <a:chExt cx="2853670" cy="1247969"/>
          </a:xfrm>
        </p:grpSpPr>
        <p:sp>
          <p:nvSpPr>
            <p:cNvPr id="11296" name="Freccia a destra 114"/>
            <p:cNvSpPr>
              <a:spLocks noChangeArrowheads="1"/>
            </p:cNvSpPr>
            <p:nvPr/>
          </p:nvSpPr>
          <p:spPr bwMode="auto">
            <a:xfrm>
              <a:off x="15056682" y="9481370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7" name="CasellaDiTesto 129"/>
            <p:cNvSpPr txBox="1">
              <a:spLocks noChangeArrowheads="1"/>
            </p:cNvSpPr>
            <p:nvPr/>
          </p:nvSpPr>
          <p:spPr bwMode="auto">
            <a:xfrm>
              <a:off x="15607993" y="8538201"/>
              <a:ext cx="2302359" cy="954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r>
                <a:rPr lang="it-IT" sz="2800" b="1" dirty="0" smtClean="0"/>
                <a:t>::</a:t>
              </a:r>
            </a:p>
            <a:p>
              <a:pPr algn="r"/>
              <a:r>
                <a:rPr lang="it-IT" sz="2800" b="1" dirty="0" err="1" smtClean="0"/>
                <a:t>Jar</a:t>
              </a:r>
              <a:endParaRPr lang="it-IT" sz="2800" b="1" dirty="0"/>
            </a:p>
          </p:txBody>
        </p:sp>
      </p:grpSp>
      <p:grpSp>
        <p:nvGrpSpPr>
          <p:cNvPr id="11283" name="Gruppo 33"/>
          <p:cNvGrpSpPr>
            <a:grpSpLocks/>
          </p:cNvGrpSpPr>
          <p:nvPr/>
        </p:nvGrpSpPr>
        <p:grpSpPr bwMode="auto">
          <a:xfrm>
            <a:off x="14971224" y="9846588"/>
            <a:ext cx="2781667" cy="1174731"/>
            <a:chOff x="15028197" y="9531253"/>
            <a:chExt cx="2781299" cy="1174913"/>
          </a:xfrm>
        </p:grpSpPr>
        <p:sp>
          <p:nvSpPr>
            <p:cNvPr id="11294" name="Freccia a destra 130"/>
            <p:cNvSpPr>
              <a:spLocks noChangeArrowheads="1"/>
            </p:cNvSpPr>
            <p:nvPr/>
          </p:nvSpPr>
          <p:spPr bwMode="auto">
            <a:xfrm>
              <a:off x="15028197" y="10401366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5" name="CasellaDiTesto 131"/>
            <p:cNvSpPr txBox="1">
              <a:spLocks noChangeArrowheads="1"/>
            </p:cNvSpPr>
            <p:nvPr/>
          </p:nvSpPr>
          <p:spPr bwMode="auto">
            <a:xfrm>
              <a:off x="15276392" y="9531253"/>
              <a:ext cx="2518305" cy="9542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r>
                <a:rPr lang="it-IT" sz="2800" b="1" dirty="0" smtClean="0"/>
                <a:t>::</a:t>
              </a:r>
            </a:p>
            <a:p>
              <a:pPr algn="r"/>
              <a:r>
                <a:rPr lang="it-IT" sz="2800" b="1" dirty="0" smtClean="0"/>
                <a:t>DOCKERFILE</a:t>
              </a:r>
              <a:endParaRPr lang="it-IT" sz="2800" b="1" dirty="0"/>
            </a:p>
          </p:txBody>
        </p:sp>
      </p:grpSp>
      <p:sp>
        <p:nvSpPr>
          <p:cNvPr id="11292" name="Freccia a destra 132"/>
          <p:cNvSpPr>
            <a:spLocks noChangeArrowheads="1"/>
          </p:cNvSpPr>
          <p:nvPr/>
        </p:nvSpPr>
        <p:spPr bwMode="auto">
          <a:xfrm flipH="1">
            <a:off x="18213335" y="11096624"/>
            <a:ext cx="2769681" cy="1039355"/>
          </a:xfrm>
          <a:prstGeom prst="rightArrow">
            <a:avLst>
              <a:gd name="adj1" fmla="val 50000"/>
              <a:gd name="adj2" fmla="val 50015"/>
            </a:avLst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it-IT" sz="2800" b="1"/>
          </a:p>
        </p:txBody>
      </p:sp>
      <p:sp>
        <p:nvSpPr>
          <p:cNvPr id="11285" name="Rettangolo 134"/>
          <p:cNvSpPr>
            <a:spLocks noChangeArrowheads="1"/>
          </p:cNvSpPr>
          <p:nvPr/>
        </p:nvSpPr>
        <p:spPr bwMode="auto">
          <a:xfrm>
            <a:off x="17796648" y="11229975"/>
            <a:ext cx="277040" cy="80511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86" name="Gruppo 31"/>
          <p:cNvGrpSpPr>
            <a:grpSpLocks/>
          </p:cNvGrpSpPr>
          <p:nvPr/>
        </p:nvGrpSpPr>
        <p:grpSpPr bwMode="auto">
          <a:xfrm>
            <a:off x="18057197" y="11469946"/>
            <a:ext cx="3082894" cy="793749"/>
            <a:chOff x="18068885" y="10977693"/>
            <a:chExt cx="3082826" cy="793872"/>
          </a:xfrm>
        </p:grpSpPr>
        <p:sp>
          <p:nvSpPr>
            <p:cNvPr id="11290" name="Freccia a destra 135"/>
            <p:cNvSpPr>
              <a:spLocks noChangeArrowheads="1"/>
            </p:cNvSpPr>
            <p:nvPr/>
          </p:nvSpPr>
          <p:spPr bwMode="auto">
            <a:xfrm>
              <a:off x="18225020" y="11466765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1" name="CasellaDiTesto 136"/>
            <p:cNvSpPr txBox="1">
              <a:spLocks noChangeArrowheads="1"/>
            </p:cNvSpPr>
            <p:nvPr/>
          </p:nvSpPr>
          <p:spPr bwMode="auto">
            <a:xfrm>
              <a:off x="18068885" y="10977693"/>
              <a:ext cx="3082826" cy="523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[Image </a:t>
              </a:r>
              <a:r>
                <a:rPr lang="it-IT" sz="2800" b="1" dirty="0" err="1" smtClean="0"/>
                <a:t>available</a:t>
              </a:r>
              <a:r>
                <a:rPr lang="it-IT" sz="2800" b="1" dirty="0"/>
                <a:t>]</a:t>
              </a:r>
            </a:p>
          </p:txBody>
        </p:sp>
      </p:grpSp>
      <p:grpSp>
        <p:nvGrpSpPr>
          <p:cNvPr id="11287" name="Gruppo 35"/>
          <p:cNvGrpSpPr>
            <a:grpSpLocks/>
          </p:cNvGrpSpPr>
          <p:nvPr/>
        </p:nvGrpSpPr>
        <p:grpSpPr bwMode="auto">
          <a:xfrm>
            <a:off x="12088815" y="6882474"/>
            <a:ext cx="2751823" cy="1184493"/>
            <a:chOff x="12146150" y="7147574"/>
            <a:chExt cx="2751051" cy="1183518"/>
          </a:xfrm>
        </p:grpSpPr>
        <p:sp>
          <p:nvSpPr>
            <p:cNvPr id="11288" name="CasellaDiTesto 121"/>
            <p:cNvSpPr txBox="1">
              <a:spLocks noChangeArrowheads="1"/>
            </p:cNvSpPr>
            <p:nvPr/>
          </p:nvSpPr>
          <p:spPr bwMode="auto">
            <a:xfrm>
              <a:off x="12379270" y="7147574"/>
              <a:ext cx="2517931" cy="953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 err="1" smtClean="0"/>
                <a:t>Jar</a:t>
              </a:r>
              <a:endParaRPr lang="it-IT" sz="2800" b="1" dirty="0" smtClean="0"/>
            </a:p>
            <a:p>
              <a:pPr algn="r"/>
              <a:r>
                <a:rPr lang="it-IT" sz="2800" b="1" dirty="0" smtClean="0"/>
                <a:t>DOCKERFILE</a:t>
              </a:r>
              <a:endParaRPr lang="it-IT" sz="2800" b="1" dirty="0"/>
            </a:p>
          </p:txBody>
        </p:sp>
        <p:sp>
          <p:nvSpPr>
            <p:cNvPr id="11289" name="Freccia a destra 142"/>
            <p:cNvSpPr>
              <a:spLocks noChangeArrowheads="1"/>
            </p:cNvSpPr>
            <p:nvPr/>
          </p:nvSpPr>
          <p:spPr bwMode="auto">
            <a:xfrm>
              <a:off x="12146150" y="8026292"/>
              <a:ext cx="2662517" cy="304800"/>
            </a:xfrm>
            <a:prstGeom prst="rightArrow">
              <a:avLst>
                <a:gd name="adj1" fmla="val 50000"/>
                <a:gd name="adj2" fmla="val 49985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grpSp>
        <p:nvGrpSpPr>
          <p:cNvPr id="16" name="Gruppo 15"/>
          <p:cNvGrpSpPr/>
          <p:nvPr/>
        </p:nvGrpSpPr>
        <p:grpSpPr>
          <a:xfrm>
            <a:off x="18224415" y="10237790"/>
            <a:ext cx="2781361" cy="1258861"/>
            <a:chOff x="18281565" y="10409240"/>
            <a:chExt cx="2781361" cy="1258861"/>
          </a:xfrm>
        </p:grpSpPr>
        <p:sp>
          <p:nvSpPr>
            <p:cNvPr id="11293" name="CasellaDiTesto 133"/>
            <p:cNvSpPr txBox="1">
              <a:spLocks noChangeArrowheads="1"/>
            </p:cNvSpPr>
            <p:nvPr/>
          </p:nvSpPr>
          <p:spPr bwMode="auto">
            <a:xfrm>
              <a:off x="18738308" y="10409240"/>
              <a:ext cx="2292176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sz="2800" b="1"/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r"/>
              <a:r>
                <a:rPr lang="it-IT" dirty="0"/>
                <a:t>[</a:t>
              </a:r>
              <a:r>
                <a:rPr lang="it-IT" dirty="0" err="1"/>
                <a:t>Docker</a:t>
              </a:r>
              <a:r>
                <a:rPr lang="it-IT" dirty="0"/>
                <a:t> </a:t>
              </a:r>
              <a:r>
                <a:rPr lang="it-IT" dirty="0" err="1"/>
                <a:t>get</a:t>
              </a:r>
              <a:r>
                <a:rPr lang="it-IT" dirty="0"/>
                <a:t> image]</a:t>
              </a:r>
            </a:p>
          </p:txBody>
        </p:sp>
        <p:sp>
          <p:nvSpPr>
            <p:cNvPr id="66" name="Freccia a destra 135"/>
            <p:cNvSpPr>
              <a:spLocks noChangeArrowheads="1"/>
            </p:cNvSpPr>
            <p:nvPr/>
          </p:nvSpPr>
          <p:spPr bwMode="auto">
            <a:xfrm rot="10800000">
              <a:off x="18281565" y="11363348"/>
              <a:ext cx="2781361" cy="304753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sp>
        <p:nvSpPr>
          <p:cNvPr id="67" name="Fumetto 2 66"/>
          <p:cNvSpPr/>
          <p:nvPr/>
        </p:nvSpPr>
        <p:spPr bwMode="auto">
          <a:xfrm flipH="1">
            <a:off x="19032760" y="7062207"/>
            <a:ext cx="3048054" cy="1704468"/>
          </a:xfrm>
          <a:prstGeom prst="wedgeRoundRectCallout">
            <a:avLst>
              <a:gd name="adj1" fmla="val 81148"/>
              <a:gd name="adj2" fmla="val 180113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Docker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Image::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AVAILABLE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8" name="Gruppo 7"/>
          <p:cNvGrpSpPr/>
          <p:nvPr/>
        </p:nvGrpSpPr>
        <p:grpSpPr>
          <a:xfrm>
            <a:off x="28378" y="1666875"/>
            <a:ext cx="14924313" cy="6464048"/>
            <a:chOff x="28378" y="1666875"/>
            <a:chExt cx="14924313" cy="6464048"/>
          </a:xfrm>
        </p:grpSpPr>
        <p:sp>
          <p:nvSpPr>
            <p:cNvPr id="11267" name="Rettangolo 27"/>
            <p:cNvSpPr>
              <a:spLocks noChangeArrowheads="1"/>
            </p:cNvSpPr>
            <p:nvPr/>
          </p:nvSpPr>
          <p:spPr bwMode="auto">
            <a:xfrm>
              <a:off x="2590800" y="1666875"/>
              <a:ext cx="304800" cy="8382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7" name="CasellaDiTesto 116"/>
            <p:cNvSpPr txBox="1">
              <a:spLocks noChangeArrowheads="1"/>
            </p:cNvSpPr>
            <p:nvPr/>
          </p:nvSpPr>
          <p:spPr bwMode="auto">
            <a:xfrm>
              <a:off x="12125576" y="2519591"/>
              <a:ext cx="254428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smtClean="0"/>
                <a:t>devBranch#2</a:t>
              </a:r>
              <a:endParaRPr lang="it-IT" sz="2800" b="1" dirty="0"/>
            </a:p>
          </p:txBody>
        </p:sp>
        <p:sp>
          <p:nvSpPr>
            <p:cNvPr id="11269" name="Rettangolo 106"/>
            <p:cNvSpPr>
              <a:spLocks noChangeArrowheads="1"/>
            </p:cNvSpPr>
            <p:nvPr/>
          </p:nvSpPr>
          <p:spPr bwMode="auto">
            <a:xfrm>
              <a:off x="8696325" y="4150319"/>
              <a:ext cx="304020" cy="109795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5" name="Gruppo 38"/>
            <p:cNvGrpSpPr>
              <a:grpSpLocks/>
            </p:cNvGrpSpPr>
            <p:nvPr/>
          </p:nvGrpSpPr>
          <p:grpSpPr bwMode="auto">
            <a:xfrm>
              <a:off x="9023333" y="3180887"/>
              <a:ext cx="5876918" cy="1274302"/>
              <a:chOff x="9022975" y="3723963"/>
              <a:chExt cx="5876715" cy="1274008"/>
            </a:xfrm>
          </p:grpSpPr>
          <p:sp>
            <p:nvSpPr>
              <p:cNvPr id="1130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22975" y="4693171"/>
                <a:ext cx="5876715" cy="304800"/>
              </a:xfrm>
              <a:prstGeom prst="rightArrow">
                <a:avLst>
                  <a:gd name="adj1" fmla="val 50000"/>
                  <a:gd name="adj2" fmla="val 49987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5" name="CasellaDiTesto 117"/>
              <p:cNvSpPr txBox="1">
                <a:spLocks noChangeArrowheads="1"/>
              </p:cNvSpPr>
              <p:nvPr/>
            </p:nvSpPr>
            <p:spPr bwMode="auto">
              <a:xfrm>
                <a:off x="12090516" y="3723963"/>
                <a:ext cx="2558626" cy="1076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devBranch#1</a:t>
                </a:r>
              </a:p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devBranch#2</a:t>
                </a:r>
              </a:p>
            </p:txBody>
          </p:sp>
        </p:grpSp>
        <p:sp>
          <p:nvSpPr>
            <p:cNvPr id="11308" name="Freccia a destra 28"/>
            <p:cNvSpPr>
              <a:spLocks noChangeArrowheads="1"/>
            </p:cNvSpPr>
            <p:nvPr/>
          </p:nvSpPr>
          <p:spPr bwMode="auto">
            <a:xfrm>
              <a:off x="3048000" y="2271887"/>
              <a:ext cx="11904691" cy="304617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9" name="CasellaDiTesto 29"/>
            <p:cNvSpPr txBox="1">
              <a:spLocks noChangeArrowheads="1"/>
            </p:cNvSpPr>
            <p:nvPr/>
          </p:nvSpPr>
          <p:spPr bwMode="auto">
            <a:xfrm>
              <a:off x="12148102" y="1841494"/>
              <a:ext cx="2558714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3200" b="1" dirty="0"/>
                <a:t>/</a:t>
              </a:r>
              <a:r>
                <a:rPr lang="it-IT" sz="2800" b="1" dirty="0"/>
                <a:t>devBranch#1</a:t>
              </a:r>
            </a:p>
          </p:txBody>
        </p:sp>
        <p:sp>
          <p:nvSpPr>
            <p:cNvPr id="11268" name="Rettangolo 103"/>
            <p:cNvSpPr>
              <a:spLocks noChangeArrowheads="1"/>
            </p:cNvSpPr>
            <p:nvPr/>
          </p:nvSpPr>
          <p:spPr bwMode="auto">
            <a:xfrm>
              <a:off x="5638800" y="1666875"/>
              <a:ext cx="304800" cy="1524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7" name="Fumetto 2 6"/>
            <p:cNvSpPr/>
            <p:nvPr/>
          </p:nvSpPr>
          <p:spPr bwMode="auto">
            <a:xfrm flipH="1">
              <a:off x="4114847" y="5265350"/>
              <a:ext cx="3048054" cy="1704468"/>
            </a:xfrm>
            <a:prstGeom prst="wedgeRoundRectCallout">
              <a:avLst>
                <a:gd name="adj1" fmla="val -101661"/>
                <a:gd name="adj2" fmla="val -54593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Integration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69" name="Fumetto 2 68"/>
            <p:cNvSpPr/>
            <p:nvPr/>
          </p:nvSpPr>
          <p:spPr bwMode="auto">
            <a:xfrm flipH="1">
              <a:off x="28378" y="3867630"/>
              <a:ext cx="3048054" cy="1353214"/>
            </a:xfrm>
            <a:prstGeom prst="wedgeRoundRectCallout">
              <a:avLst>
                <a:gd name="adj1" fmla="val -37912"/>
                <a:gd name="adj2" fmla="val -154889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it-IT" sz="3200" dirty="0" smtClean="0">
                  <a:ea typeface="ヒラギノ角ゴ ProN W3" charset="0"/>
                  <a:cs typeface="ヒラギノ角ゴ ProN W3" charset="0"/>
                </a:rPr>
                <a:t>Unit</a:t>
              </a: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70" name="Fumetto 2 69"/>
            <p:cNvSpPr/>
            <p:nvPr/>
          </p:nvSpPr>
          <p:spPr bwMode="auto">
            <a:xfrm flipH="1">
              <a:off x="454696" y="6777709"/>
              <a:ext cx="3048054" cy="1353214"/>
            </a:xfrm>
            <a:prstGeom prst="wedgeRoundRectCallout">
              <a:avLst>
                <a:gd name="adj1" fmla="val -117598"/>
                <a:gd name="adj2" fmla="val -313262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it-IT" sz="3200" dirty="0" smtClean="0">
                  <a:ea typeface="ヒラギノ角ゴ ProN W3" charset="0"/>
                  <a:cs typeface="ヒラギノ角ゴ ProN W3" charset="0"/>
                </a:rPr>
                <a:t>Unit</a:t>
              </a: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1" name="Fumetto 2 70"/>
          <p:cNvSpPr/>
          <p:nvPr/>
        </p:nvSpPr>
        <p:spPr bwMode="auto">
          <a:xfrm flipH="1">
            <a:off x="21208093" y="9072656"/>
            <a:ext cx="3048054" cy="1259008"/>
          </a:xfrm>
          <a:prstGeom prst="wedgeRoundRectCallout">
            <a:avLst>
              <a:gd name="adj1" fmla="val 55752"/>
              <a:gd name="adj2" fmla="val 191571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QA</a:t>
            </a:r>
            <a:r>
              <a:rPr kumimoji="0" lang="it-IT" sz="3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START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3" name="Freccia a destra con strisce 7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4" name="Titolo 1"/>
          <p:cNvSpPr>
            <a:spLocks noGrp="1"/>
          </p:cNvSpPr>
          <p:nvPr>
            <p:ph type="title"/>
          </p:nvPr>
        </p:nvSpPr>
        <p:spPr>
          <a:xfrm>
            <a:off x="1161122" y="9607257"/>
            <a:ext cx="10521306" cy="2353650"/>
          </a:xfrm>
        </p:spPr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32186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0" grpId="0" animBg="1"/>
      <p:bldP spid="11281" grpId="0" animBg="1"/>
      <p:bldP spid="11285" grpId="0" animBg="1"/>
      <p:bldP spid="67" grpId="0" animBg="1"/>
      <p:bldP spid="71" grpId="0" animBg="1"/>
      <p:bldP spid="7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364431" y="2393504"/>
            <a:ext cx="2378021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2400" b="1" dirty="0" smtClean="0"/>
          </a:p>
          <a:p>
            <a:r>
              <a:rPr lang="it-IT" sz="2400" b="1" dirty="0" smtClean="0"/>
              <a:t>FROM</a:t>
            </a:r>
            <a:r>
              <a:rPr lang="it-IT" sz="2400" dirty="0" smtClean="0"/>
              <a:t> </a:t>
            </a:r>
            <a:r>
              <a:rPr lang="it-IT" sz="2400" dirty="0"/>
              <a:t>java:8</a:t>
            </a:r>
          </a:p>
          <a:p>
            <a:r>
              <a:rPr lang="it-IT" sz="2400" b="1" dirty="0"/>
              <a:t>MAINTAINER</a:t>
            </a:r>
            <a:r>
              <a:rPr lang="it-IT" sz="2400" dirty="0"/>
              <a:t> l.bennardis</a:t>
            </a:r>
            <a:r>
              <a:rPr lang="it-IT" sz="2400" u="sng" dirty="0"/>
              <a:t>@email.it</a:t>
            </a:r>
          </a:p>
          <a:p>
            <a:r>
              <a:rPr lang="it-IT" sz="2400" b="1" dirty="0"/>
              <a:t>VOLUME</a:t>
            </a:r>
            <a:r>
              <a:rPr lang="it-IT" sz="2400" dirty="0"/>
              <a:t> /</a:t>
            </a:r>
            <a:r>
              <a:rPr lang="it-IT" sz="2400" u="sng" dirty="0" err="1"/>
              <a:t>tmp</a:t>
            </a:r>
            <a:endParaRPr lang="it-IT" sz="2400" u="sng" dirty="0"/>
          </a:p>
          <a:p>
            <a:r>
              <a:rPr lang="it-IT" sz="2400" b="1" dirty="0"/>
              <a:t>RUN</a:t>
            </a:r>
            <a:r>
              <a:rPr lang="it-IT" sz="2400" dirty="0"/>
              <a:t> </a:t>
            </a:r>
            <a:r>
              <a:rPr lang="it-IT" sz="2400" u="sng" dirty="0" err="1"/>
              <a:t>mkdir</a:t>
            </a:r>
            <a:r>
              <a:rPr lang="it-IT" sz="2400" u="sng" dirty="0"/>
              <a:t> /</a:t>
            </a:r>
            <a:r>
              <a:rPr lang="it-IT" sz="2400" u="sng" dirty="0" err="1" smtClean="0"/>
              <a:t>temp</a:t>
            </a:r>
            <a:endParaRPr lang="it-IT" sz="2400" u="sng" dirty="0" smtClean="0"/>
          </a:p>
          <a:p>
            <a:endParaRPr lang="it-IT" sz="2400" u="sng" dirty="0"/>
          </a:p>
          <a:p>
            <a:r>
              <a:rPr lang="it-IT" sz="2400" b="1" dirty="0"/>
              <a:t>RUN</a:t>
            </a:r>
            <a:r>
              <a:rPr lang="it-IT" sz="2400" dirty="0"/>
              <a:t> </a:t>
            </a:r>
            <a:r>
              <a:rPr lang="it-IT" sz="2400" u="sng" dirty="0" err="1">
                <a:solidFill>
                  <a:srgbClr val="FF0000"/>
                </a:solidFill>
              </a:rPr>
              <a:t>git</a:t>
            </a:r>
            <a:r>
              <a:rPr lang="it-IT" sz="2400" u="sng" dirty="0">
                <a:solidFill>
                  <a:srgbClr val="FF0000"/>
                </a:solidFill>
              </a:rPr>
              <a:t> clone -b </a:t>
            </a:r>
            <a:r>
              <a:rPr lang="it-IT" sz="2400" u="sng" dirty="0" err="1">
                <a:solidFill>
                  <a:srgbClr val="FF0000"/>
                </a:solidFill>
              </a:rPr>
              <a:t>qualityassurance</a:t>
            </a:r>
            <a:r>
              <a:rPr lang="it-IT" sz="2400" u="sng" dirty="0">
                <a:solidFill>
                  <a:srgbClr val="FF0000"/>
                </a:solidFill>
              </a:rPr>
              <a:t> https://github.com/lbennardis/bookabatteryservice.git /</a:t>
            </a:r>
            <a:r>
              <a:rPr lang="it-IT" sz="2400" u="sng" dirty="0" err="1">
                <a:solidFill>
                  <a:srgbClr val="FF0000"/>
                </a:solidFill>
              </a:rPr>
              <a:t>temp</a:t>
            </a:r>
            <a:r>
              <a:rPr lang="it-IT" sz="2400" u="sng" dirty="0">
                <a:solidFill>
                  <a:srgbClr val="FF0000"/>
                </a:solidFill>
              </a:rPr>
              <a:t> </a:t>
            </a:r>
            <a:endParaRPr lang="it-IT" sz="2400" u="sng" dirty="0" smtClean="0">
              <a:solidFill>
                <a:srgbClr val="FF0000"/>
              </a:solidFill>
            </a:endParaRPr>
          </a:p>
          <a:p>
            <a:endParaRPr lang="it-IT" sz="2400" u="sng" dirty="0">
              <a:solidFill>
                <a:srgbClr val="FF0000"/>
              </a:solidFill>
            </a:endParaRPr>
          </a:p>
          <a:p>
            <a:r>
              <a:rPr lang="en-US" sz="2400" b="1" dirty="0"/>
              <a:t>RUN</a:t>
            </a:r>
            <a:r>
              <a:rPr lang="en-US" sz="2400" dirty="0"/>
              <a:t> bash -c 'touch </a:t>
            </a:r>
            <a:r>
              <a:rPr lang="en-US" sz="2400" dirty="0">
                <a:hlinkClick r:id="rId3"/>
              </a:rPr>
              <a:t>/</a:t>
            </a:r>
            <a:r>
              <a:rPr lang="en-US" sz="2400" u="sng" dirty="0">
                <a:hlinkClick r:id="rId3"/>
              </a:rPr>
              <a:t>temp/it/</a:t>
            </a:r>
            <a:r>
              <a:rPr lang="en-US" sz="2400" u="sng" dirty="0" err="1">
                <a:hlinkClick r:id="rId3"/>
              </a:rPr>
              <a:t>luigibennardis</a:t>
            </a:r>
            <a:r>
              <a:rPr lang="en-US" sz="2400" u="sng" dirty="0">
                <a:hlinkClick r:id="rId3"/>
              </a:rPr>
              <a:t>/00D-bookABattery_SERVICE</a:t>
            </a:r>
            <a:r>
              <a:rPr lang="en-US" sz="2400" b="1" u="sng" dirty="0">
                <a:solidFill>
                  <a:srgbClr val="FF0000"/>
                </a:solidFill>
                <a:hlinkClick r:id="rId3"/>
              </a:rPr>
              <a:t>/@version@/@</a:t>
            </a:r>
            <a:r>
              <a:rPr lang="en-US" sz="2400" b="1" u="sng" dirty="0" err="1">
                <a:solidFill>
                  <a:srgbClr val="FF0000"/>
                </a:solidFill>
                <a:hlinkClick r:id="rId3"/>
              </a:rPr>
              <a:t>jar_name</a:t>
            </a:r>
            <a:r>
              <a:rPr lang="en-US" sz="2400" b="1" u="sng" dirty="0">
                <a:solidFill>
                  <a:srgbClr val="FF0000"/>
                </a:solidFill>
                <a:hlinkClick r:id="rId3"/>
              </a:rPr>
              <a:t>@-@version@.</a:t>
            </a:r>
            <a:r>
              <a:rPr lang="en-US" sz="2400" u="sng" dirty="0" smtClean="0">
                <a:hlinkClick r:id="rId3"/>
              </a:rPr>
              <a:t>jar</a:t>
            </a:r>
            <a:r>
              <a:rPr lang="en-US" sz="2400" u="sng" dirty="0" smtClean="0"/>
              <a:t>‘</a:t>
            </a:r>
          </a:p>
          <a:p>
            <a:endParaRPr lang="en-US" sz="2400" u="sng" dirty="0"/>
          </a:p>
          <a:p>
            <a:r>
              <a:rPr lang="it-IT" sz="2400" b="1" dirty="0"/>
              <a:t>ENTRYPOINT</a:t>
            </a:r>
            <a:r>
              <a:rPr lang="it-IT" sz="2400" dirty="0"/>
              <a:t> ["java","-</a:t>
            </a:r>
            <a:r>
              <a:rPr lang="it-IT" sz="2400" dirty="0" err="1"/>
              <a:t>Djava.security.egd</a:t>
            </a:r>
            <a:r>
              <a:rPr lang="it-IT" sz="2400" dirty="0"/>
              <a:t>=file:/</a:t>
            </a:r>
            <a:r>
              <a:rPr lang="it-IT" sz="2400" u="sng" dirty="0"/>
              <a:t>dev/./urandom","-jar","/temp/it/luigibennardis/00D-bookABattery_SERVICE</a:t>
            </a:r>
            <a:r>
              <a:rPr lang="it-IT" sz="2400" b="1" u="sng" dirty="0">
                <a:solidFill>
                  <a:srgbClr val="FF0000"/>
                </a:solidFill>
              </a:rPr>
              <a:t>/@version@/@jar_name@-@version@.</a:t>
            </a:r>
            <a:r>
              <a:rPr lang="it-IT" sz="2400" u="sng" dirty="0"/>
              <a:t>jar</a:t>
            </a:r>
            <a:r>
              <a:rPr lang="it-IT" sz="2400" u="sng" dirty="0" smtClean="0"/>
              <a:t>"]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6785992"/>
            <a:ext cx="8901558" cy="5173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Dockerfile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template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smtClean="0"/>
              <a:t>Directive of a </a:t>
            </a:r>
            <a:r>
              <a:rPr lang="it-IT" sz="3600" dirty="0" err="1" smtClean="0"/>
              <a:t>git</a:t>
            </a:r>
            <a:r>
              <a:rPr lang="it-IT" sz="3600" dirty="0" smtClean="0"/>
              <a:t> clone </a:t>
            </a:r>
            <a:r>
              <a:rPr lang="it-IT" sz="3600" dirty="0" err="1" smtClean="0"/>
              <a:t>command</a:t>
            </a:r>
            <a:endParaRPr lang="it-IT" sz="3600" dirty="0" smtClean="0"/>
          </a:p>
          <a:p>
            <a:pPr lvl="1"/>
            <a:r>
              <a:rPr lang="it-IT" sz="3600" dirty="0" err="1" smtClean="0"/>
              <a:t>Entrypoint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4329620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Segnaposto contenuto 2"/>
          <p:cNvSpPr>
            <a:spLocks noGrp="1"/>
          </p:cNvSpPr>
          <p:nvPr>
            <p:ph idx="1"/>
          </p:nvPr>
        </p:nvSpPr>
        <p:spPr>
          <a:xfrm>
            <a:off x="23857296" y="5852344"/>
            <a:ext cx="8685534" cy="4896544"/>
          </a:xfrm>
        </p:spPr>
        <p:txBody>
          <a:bodyPr/>
          <a:lstStyle/>
          <a:p>
            <a:endParaRPr lang="it-IT" dirty="0" smtClean="0"/>
          </a:p>
          <a:p>
            <a:endParaRPr lang="it-IT" dirty="0"/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8" name="CasellaDiTesto 17"/>
          <p:cNvSpPr txBox="1"/>
          <p:nvPr/>
        </p:nvSpPr>
        <p:spPr>
          <a:xfrm>
            <a:off x="607277" y="1601416"/>
            <a:ext cx="14249019" cy="10864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com.google.code.maven-replacer-plugin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replacer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1.5.3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8000"/>
                </a:solidFill>
                <a:latin typeface="Consolas"/>
              </a:rPr>
              <a:t>&lt;!–- DELETED FRAGMENTS FOR DEMO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PURPOSE 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--&gt;</a:t>
            </a:r>
          </a:p>
          <a:p>
            <a:r>
              <a:rPr lang="it-IT" sz="2800" dirty="0">
                <a:latin typeface="Consolas"/>
              </a:rPr>
              <a:t>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src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main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docker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dockerfileTemplate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PATH_TO_REPO 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var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lib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openshift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/566ae57d0c1e6629760000cd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</a:p>
          <a:p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app-root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/data/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buildjenkins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qualityassurance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--&gt;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outputFile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${PATH_TO_REPO}/</a:t>
            </a:r>
            <a:r>
              <a:rPr lang="it-IT" sz="2800" b="1" dirty="0" err="1">
                <a:solidFill>
                  <a:srgbClr val="7030A0"/>
                </a:solidFill>
                <a:latin typeface="Consolas"/>
              </a:rPr>
              <a:t>Dockerfile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outputFile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replacements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&gt;@</a:t>
            </a:r>
            <a:r>
              <a:rPr lang="it-IT" sz="2800" b="1" dirty="0" err="1" smtClean="0">
                <a:solidFill>
                  <a:srgbClr val="7030A0"/>
                </a:solidFill>
                <a:latin typeface="Consolas"/>
              </a:rPr>
              <a:t>jar_name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@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00D-bookABattery_SERVICE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@version@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${</a:t>
            </a:r>
            <a:r>
              <a:rPr lang="it-IT" sz="2800" dirty="0" err="1" smtClean="0">
                <a:latin typeface="Consolas"/>
              </a:rPr>
              <a:t>project.version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&lt;!–- DELETED FRAGMENTS FOR DEMO PURPOSE  --&gt;</a:t>
            </a:r>
            <a:endParaRPr lang="it-IT" sz="2800" dirty="0">
              <a:solidFill>
                <a:srgbClr val="008000"/>
              </a:solidFill>
              <a:latin typeface="Consolas"/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Replacer</a:t>
            </a:r>
            <a:r>
              <a:rPr lang="it-IT" sz="3600" b="1" dirty="0" smtClean="0"/>
              <a:t> Plug </a:t>
            </a:r>
          </a:p>
          <a:p>
            <a:pPr lvl="1"/>
            <a:r>
              <a:rPr lang="it-IT" sz="3600" dirty="0" err="1" smtClean="0"/>
              <a:t>Updates</a:t>
            </a:r>
            <a:r>
              <a:rPr lang="it-IT" sz="3600" dirty="0" smtClean="0"/>
              <a:t> the @...@ </a:t>
            </a:r>
            <a:r>
              <a:rPr lang="it-IT" sz="3600" dirty="0" err="1" smtClean="0"/>
              <a:t>tags</a:t>
            </a:r>
            <a:r>
              <a:rPr lang="it-IT" sz="3600" dirty="0" smtClean="0"/>
              <a:t> in the </a:t>
            </a:r>
            <a:r>
              <a:rPr lang="it-IT" sz="3600" dirty="0" err="1" smtClean="0"/>
              <a:t>dockerfile</a:t>
            </a:r>
            <a:r>
              <a:rPr lang="it-IT" sz="3600" dirty="0" smtClean="0"/>
              <a:t> </a:t>
            </a:r>
            <a:r>
              <a:rPr lang="it-IT" sz="3600" dirty="0" err="1" smtClean="0"/>
              <a:t>template</a:t>
            </a:r>
            <a:r>
              <a:rPr lang="it-IT" sz="3600" dirty="0" smtClean="0"/>
              <a:t> file </a:t>
            </a:r>
            <a:endParaRPr lang="it-IT" sz="3600" dirty="0" smtClean="0"/>
          </a:p>
          <a:p>
            <a:pPr lvl="1"/>
            <a:r>
              <a:rPr lang="it-IT" sz="3600" dirty="0" smtClean="0"/>
              <a:t>The 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6120948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8" name="CasellaDiTesto 17"/>
          <p:cNvSpPr txBox="1"/>
          <p:nvPr/>
        </p:nvSpPr>
        <p:spPr>
          <a:xfrm>
            <a:off x="604649" y="1905447"/>
            <a:ext cx="14567113" cy="95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com.github.github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site-</a:t>
            </a:r>
            <a:r>
              <a:rPr lang="it-IT" sz="2800" dirty="0" err="1" smtClean="0">
                <a:latin typeface="Consolas"/>
              </a:rPr>
              <a:t>maven</a:t>
            </a:r>
            <a:r>
              <a:rPr lang="it-IT" sz="2800" dirty="0" smtClean="0">
                <a:latin typeface="Consolas"/>
              </a:rPr>
              <a:t>-</a:t>
            </a:r>
            <a:r>
              <a:rPr lang="it-IT" sz="2800" dirty="0" err="1" smtClean="0">
                <a:latin typeface="Consolas"/>
              </a:rPr>
              <a:t>plugin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0.12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message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Maven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 smtClean="0">
                <a:latin typeface="Consolas"/>
              </a:rPr>
              <a:t>artifacts</a:t>
            </a:r>
            <a:r>
              <a:rPr lang="it-IT" sz="2800" dirty="0" smtClean="0">
                <a:latin typeface="Consolas"/>
              </a:rPr>
              <a:t> for ${</a:t>
            </a:r>
            <a:r>
              <a:rPr lang="it-IT" sz="2800" dirty="0" err="1" smtClean="0">
                <a:latin typeface="Consolas"/>
              </a:rPr>
              <a:t>project.version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message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noJekyll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true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noJekyll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outputDirectory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${PATH_TO_REPO}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outputDirectory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REMOTE BRANCH NAME--&gt;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branch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refs</a:t>
            </a:r>
            <a:r>
              <a:rPr lang="it-IT" sz="2800" dirty="0" smtClean="0">
                <a:latin typeface="Consolas"/>
              </a:rPr>
              <a:t>/heads/</a:t>
            </a:r>
            <a:r>
              <a:rPr lang="it-IT" sz="2800" dirty="0" err="1" smtClean="0">
                <a:latin typeface="Consolas"/>
              </a:rPr>
              <a:t>qualityassurance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branch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includes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**/*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includes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merge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true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merge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						</a:t>
            </a: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GITHUB REPOSITORY NAME--&gt; </a:t>
            </a:r>
            <a:endParaRPr lang="it-IT" sz="2800" dirty="0" smtClean="0">
              <a:solidFill>
                <a:srgbClr val="0000FF"/>
              </a:solidFill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repositoryName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bookabatteryservice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repositoryName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 &lt;!-- USERNAME--&gt; 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repositoryOwner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lbennardis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repositoryOwner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GitHub</a:t>
            </a:r>
            <a:r>
              <a:rPr lang="it-IT" sz="3600" b="1" dirty="0" smtClean="0"/>
              <a:t> Plug-in</a:t>
            </a:r>
          </a:p>
          <a:p>
            <a:pPr lvl="1"/>
            <a:r>
              <a:rPr lang="it-IT" sz="3600" dirty="0" err="1" smtClean="0"/>
              <a:t>Promote</a:t>
            </a:r>
            <a:r>
              <a:rPr lang="it-IT" sz="3600" dirty="0" smtClean="0"/>
              <a:t> inside GITHUB </a:t>
            </a:r>
            <a:r>
              <a:rPr lang="it-IT" sz="3600" dirty="0" err="1" smtClean="0"/>
              <a:t>built</a:t>
            </a:r>
            <a:r>
              <a:rPr lang="it-IT" sz="3600" dirty="0" smtClean="0"/>
              <a:t> </a:t>
            </a:r>
            <a:r>
              <a:rPr lang="it-IT" sz="3600" dirty="0" err="1" smtClean="0"/>
              <a:t>artifacts</a:t>
            </a:r>
            <a:r>
              <a:rPr lang="it-IT" sz="3600" dirty="0" smtClean="0"/>
              <a:t> </a:t>
            </a:r>
            <a:r>
              <a:rPr lang="it-IT" sz="3600" dirty="0" err="1" smtClean="0"/>
              <a:t>according</a:t>
            </a:r>
            <a:r>
              <a:rPr lang="it-IT" sz="3600" dirty="0" smtClean="0"/>
              <a:t> to a </a:t>
            </a:r>
            <a:r>
              <a:rPr lang="it-IT" sz="3600" dirty="0" err="1" smtClean="0"/>
              <a:t>Maven</a:t>
            </a:r>
            <a:r>
              <a:rPr lang="it-IT" sz="3600" dirty="0" smtClean="0"/>
              <a:t> repository model </a:t>
            </a:r>
          </a:p>
        </p:txBody>
      </p:sp>
    </p:spTree>
    <p:extLst>
      <p:ext uri="{BB962C8B-B14F-4D97-AF65-F5344CB8AC3E}">
        <p14:creationId xmlns:p14="http://schemas.microsoft.com/office/powerpoint/2010/main" val="2987397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6" y="9158213"/>
            <a:ext cx="13697750" cy="2308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6" y="1864862"/>
            <a:ext cx="14157760" cy="6649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1" name="Rettangolo 10"/>
          <p:cNvSpPr/>
          <p:nvPr/>
        </p:nvSpPr>
        <p:spPr bwMode="auto">
          <a:xfrm>
            <a:off x="860507" y="4249377"/>
            <a:ext cx="2016224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2830960" y="10748888"/>
            <a:ext cx="11681526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193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Jenkins’ build </a:t>
            </a:r>
            <a:r>
              <a:rPr lang="it-IT" sz="3600" b="1" dirty="0" err="1" smtClean="0"/>
              <a:t>project</a:t>
            </a:r>
            <a:endParaRPr lang="it-IT" sz="3600" b="1" dirty="0" smtClean="0"/>
          </a:p>
          <a:p>
            <a:pPr lvl="1"/>
            <a:r>
              <a:rPr lang="it-IT" sz="3600" dirty="0" smtClean="0"/>
              <a:t>Project dashboard</a:t>
            </a:r>
          </a:p>
          <a:p>
            <a:pPr lvl="2"/>
            <a:r>
              <a:rPr lang="it-IT" sz="3600" dirty="0" err="1" smtClean="0"/>
              <a:t>Manually</a:t>
            </a:r>
            <a:r>
              <a:rPr lang="it-IT" sz="3600" dirty="0" smtClean="0"/>
              <a:t> build</a:t>
            </a:r>
          </a:p>
          <a:p>
            <a:pPr lvl="2"/>
            <a:r>
              <a:rPr lang="it-IT" sz="3600" dirty="0" smtClean="0"/>
              <a:t>Build </a:t>
            </a:r>
            <a:r>
              <a:rPr lang="it-IT" sz="3600" dirty="0" err="1" smtClean="0"/>
              <a:t>history</a:t>
            </a:r>
            <a:endParaRPr lang="it-IT" sz="3600" dirty="0" smtClean="0"/>
          </a:p>
          <a:p>
            <a:pPr lvl="1"/>
            <a:r>
              <a:rPr lang="it-IT" sz="3600" dirty="0" smtClean="0"/>
              <a:t>GITHUB configuration </a:t>
            </a:r>
            <a:r>
              <a:rPr lang="it-IT" sz="3600" dirty="0" err="1" smtClean="0"/>
              <a:t>details</a:t>
            </a:r>
            <a:endParaRPr lang="it-IT" sz="3600" dirty="0" smtClean="0"/>
          </a:p>
          <a:p>
            <a:pPr lvl="1"/>
            <a:endParaRPr lang="it-IT" sz="3600" dirty="0" smtClean="0"/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2033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20" y="1529408"/>
            <a:ext cx="13969552" cy="7825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5369464" y="6886310"/>
            <a:ext cx="7599735" cy="3862578"/>
          </a:xfrm>
        </p:spPr>
        <p:txBody>
          <a:bodyPr/>
          <a:lstStyle/>
          <a:p>
            <a:r>
              <a:rPr lang="it-IT" dirty="0" smtClean="0"/>
              <a:t> 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988024" y="6569968"/>
            <a:ext cx="13652248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988024" y="4582588"/>
            <a:ext cx="13652248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GitHub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Maven</a:t>
            </a:r>
            <a:r>
              <a:rPr lang="it-IT" sz="3600" b="1" dirty="0" smtClean="0"/>
              <a:t> repository</a:t>
            </a:r>
          </a:p>
          <a:p>
            <a:pPr lvl="1"/>
            <a:r>
              <a:rPr lang="it-IT" sz="3600" dirty="0" smtClean="0"/>
              <a:t>Microservices’ </a:t>
            </a:r>
            <a:r>
              <a:rPr lang="it-IT" sz="3600" dirty="0" err="1" smtClean="0"/>
              <a:t>executable</a:t>
            </a:r>
            <a:r>
              <a:rPr lang="it-IT" sz="3600" dirty="0" smtClean="0"/>
              <a:t> </a:t>
            </a:r>
            <a:r>
              <a:rPr lang="it-IT" sz="3600" dirty="0" err="1" smtClean="0"/>
              <a:t>artifacts</a:t>
            </a:r>
            <a:r>
              <a:rPr lang="it-IT" sz="3600" dirty="0" smtClean="0"/>
              <a:t> </a:t>
            </a:r>
            <a:r>
              <a:rPr lang="it-IT" sz="3600" dirty="0" err="1" smtClean="0"/>
              <a:t>stored</a:t>
            </a:r>
            <a:r>
              <a:rPr lang="it-IT" sz="3600" dirty="0" smtClean="0"/>
              <a:t> inside GIT </a:t>
            </a:r>
            <a:r>
              <a:rPr lang="it-IT" sz="3600" dirty="0" err="1" smtClean="0"/>
              <a:t>as</a:t>
            </a:r>
            <a:r>
              <a:rPr lang="it-IT" sz="3600" dirty="0" smtClean="0"/>
              <a:t> a </a:t>
            </a:r>
            <a:r>
              <a:rPr lang="it-IT" sz="3600" dirty="0" err="1" smtClean="0"/>
              <a:t>Maven</a:t>
            </a:r>
            <a:r>
              <a:rPr lang="it-IT" sz="3600" dirty="0" smtClean="0"/>
              <a:t>  repository </a:t>
            </a:r>
          </a:p>
        </p:txBody>
      </p:sp>
    </p:spTree>
    <p:extLst>
      <p:ext uri="{BB962C8B-B14F-4D97-AF65-F5344CB8AC3E}">
        <p14:creationId xmlns:p14="http://schemas.microsoft.com/office/powerpoint/2010/main" val="4326354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14" y="1532979"/>
            <a:ext cx="14347340" cy="7773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5297456" y="6281935"/>
            <a:ext cx="7599735" cy="7461047"/>
          </a:xfrm>
        </p:spPr>
        <p:txBody>
          <a:bodyPr/>
          <a:lstStyle/>
          <a:p>
            <a:endParaRPr lang="it-IT" dirty="0" smtClean="0"/>
          </a:p>
          <a:p>
            <a:pPr marL="0" indent="0">
              <a:buNone/>
            </a:pP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102768" y="6281935"/>
            <a:ext cx="2016224" cy="98665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9599712" y="6281935"/>
            <a:ext cx="2808312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534058" y="4555675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13427614" y="6281935"/>
            <a:ext cx="1551604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341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configuration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Source GITHUB repository </a:t>
            </a:r>
          </a:p>
          <a:p>
            <a:pPr lvl="1"/>
            <a:r>
              <a:rPr lang="it-IT" sz="3600" dirty="0" smtClean="0"/>
              <a:t>Branch or Tag </a:t>
            </a:r>
            <a:r>
              <a:rPr lang="it-IT" sz="3600" dirty="0" err="1" smtClean="0"/>
              <a:t>references</a:t>
            </a:r>
            <a:endParaRPr lang="it-IT" sz="3600" dirty="0" smtClean="0"/>
          </a:p>
          <a:p>
            <a:pPr lvl="1"/>
            <a:r>
              <a:rPr lang="it-IT" sz="3600" dirty="0" err="1" smtClean="0"/>
              <a:t>Tagname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852161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smtClean="0"/>
              <a:t>Technical </a:t>
            </a:r>
            <a:r>
              <a:rPr lang="it-IT" dirty="0" err="1" smtClean="0"/>
              <a:t>requirements</a:t>
            </a:r>
            <a:endParaRPr lang="it-IT" dirty="0" smtClean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98712" y="1529408"/>
            <a:ext cx="23134637" cy="10668000"/>
          </a:xfrm>
        </p:spPr>
        <p:txBody>
          <a:bodyPr/>
          <a:lstStyle/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 of </a:t>
            </a:r>
            <a:r>
              <a:rPr lang="it-IT" sz="4400" dirty="0" err="1" smtClean="0"/>
              <a:t>this</a:t>
            </a:r>
            <a:r>
              <a:rPr lang="it-IT" sz="4400" dirty="0" smtClean="0"/>
              <a:t> </a:t>
            </a:r>
            <a:r>
              <a:rPr lang="it-IT" sz="4400" dirty="0" err="1" smtClean="0"/>
              <a:t>computing</a:t>
            </a:r>
            <a:r>
              <a:rPr lang="it-IT" sz="4400" dirty="0" smtClean="0"/>
              <a:t> </a:t>
            </a:r>
            <a:r>
              <a:rPr lang="it-IT" sz="4400" dirty="0" err="1" smtClean="0"/>
              <a:t>system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loosely</a:t>
            </a:r>
            <a:r>
              <a:rPr lang="it-IT" sz="4400" dirty="0" smtClean="0"/>
              <a:t> </a:t>
            </a:r>
            <a:r>
              <a:rPr lang="it-IT" sz="4400" dirty="0" err="1" smtClean="0"/>
              <a:t>coupled</a:t>
            </a:r>
            <a:r>
              <a:rPr lang="it-IT" sz="4400" dirty="0" smtClean="0"/>
              <a:t>. </a:t>
            </a:r>
            <a:r>
              <a:rPr lang="it-IT" sz="4400" dirty="0" err="1" smtClean="0"/>
              <a:t>Each</a:t>
            </a:r>
            <a:r>
              <a:rPr lang="it-IT" sz="4400" dirty="0" smtClean="0"/>
              <a:t> of </a:t>
            </a:r>
            <a:r>
              <a:rPr lang="it-IT" sz="4400" dirty="0" err="1" smtClean="0"/>
              <a:t>these</a:t>
            </a:r>
            <a:r>
              <a:rPr lang="it-IT" sz="4400" dirty="0" smtClean="0"/>
              <a:t>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 </a:t>
            </a:r>
            <a:r>
              <a:rPr lang="it-IT" sz="4400" dirty="0" err="1" smtClean="0"/>
              <a:t>is</a:t>
            </a:r>
            <a:r>
              <a:rPr lang="it-IT" sz="4400" dirty="0" smtClean="0"/>
              <a:t> </a:t>
            </a:r>
            <a:r>
              <a:rPr lang="it-IT" sz="4400" dirty="0" err="1" smtClean="0"/>
              <a:t>independent</a:t>
            </a:r>
            <a:r>
              <a:rPr lang="it-IT" sz="4400" dirty="0" smtClean="0"/>
              <a:t> of the </a:t>
            </a:r>
            <a:r>
              <a:rPr lang="it-IT" sz="4400" dirty="0" err="1" smtClean="0"/>
              <a:t>others</a:t>
            </a:r>
            <a:r>
              <a:rPr lang="it-IT" sz="4400" dirty="0" smtClean="0"/>
              <a:t> </a:t>
            </a:r>
            <a:r>
              <a:rPr lang="it-IT" sz="4400" dirty="0" err="1" smtClean="0"/>
              <a:t>during</a:t>
            </a:r>
            <a:r>
              <a:rPr lang="it-IT" sz="4400" dirty="0" smtClean="0"/>
              <a:t>  the </a:t>
            </a:r>
            <a:r>
              <a:rPr lang="it-IT" sz="4400" dirty="0" err="1" smtClean="0"/>
              <a:t>development</a:t>
            </a:r>
            <a:r>
              <a:rPr lang="it-IT" sz="4400" dirty="0" smtClean="0"/>
              <a:t>  and </a:t>
            </a:r>
            <a:r>
              <a:rPr lang="it-IT" sz="4400" dirty="0" err="1" smtClean="0"/>
              <a:t>deployment</a:t>
            </a:r>
            <a:r>
              <a:rPr lang="it-IT" sz="4400" dirty="0" smtClean="0"/>
              <a:t> </a:t>
            </a:r>
            <a:r>
              <a:rPr lang="it-IT" sz="4400" dirty="0" err="1" smtClean="0"/>
              <a:t>phases</a:t>
            </a:r>
            <a:r>
              <a:rPr lang="it-IT" sz="4400" dirty="0" smtClean="0"/>
              <a:t>,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well</a:t>
            </a:r>
            <a:r>
              <a:rPr lang="it-IT" sz="4400" dirty="0" smtClean="0"/>
              <a:t>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during</a:t>
            </a:r>
            <a:r>
              <a:rPr lang="it-IT" sz="4400" dirty="0" smtClean="0"/>
              <a:t> the </a:t>
            </a:r>
            <a:r>
              <a:rPr lang="it-IT" sz="4400" dirty="0" err="1" smtClean="0"/>
              <a:t>process</a:t>
            </a:r>
            <a:r>
              <a:rPr lang="it-IT" sz="4400" dirty="0" smtClean="0"/>
              <a:t> of </a:t>
            </a:r>
            <a:r>
              <a:rPr lang="it-IT" sz="4400" dirty="0" err="1" smtClean="0"/>
              <a:t>scaling</a:t>
            </a:r>
            <a:r>
              <a:rPr lang="it-IT" sz="4400" dirty="0" smtClean="0"/>
              <a:t> out.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For </a:t>
            </a:r>
            <a:r>
              <a:rPr lang="it-IT" sz="4400" dirty="0" err="1" smtClean="0"/>
              <a:t>each</a:t>
            </a:r>
            <a:r>
              <a:rPr lang="it-IT" sz="4400" dirty="0" smtClean="0"/>
              <a:t> service the </a:t>
            </a:r>
            <a:r>
              <a:rPr lang="it-IT" sz="4400" dirty="0" err="1" smtClean="0"/>
              <a:t>adoption</a:t>
            </a:r>
            <a:r>
              <a:rPr lang="it-IT" sz="4400" dirty="0"/>
              <a:t> of new </a:t>
            </a:r>
            <a:r>
              <a:rPr lang="it-IT" sz="4400" dirty="0" err="1"/>
              <a:t>technology</a:t>
            </a:r>
            <a:r>
              <a:rPr lang="it-IT" sz="4400" dirty="0"/>
              <a:t> or design pattern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quick</a:t>
            </a:r>
            <a:r>
              <a:rPr lang="it-IT" sz="4400" dirty="0" smtClean="0"/>
              <a:t> and </a:t>
            </a:r>
            <a:r>
              <a:rPr lang="it-IT" sz="4400" dirty="0" err="1" smtClean="0"/>
              <a:t>seamless</a:t>
            </a:r>
            <a:r>
              <a:rPr lang="it-IT" sz="4400" dirty="0" smtClean="0"/>
              <a:t> </a:t>
            </a:r>
            <a:r>
              <a:rPr lang="it-IT" sz="4400" dirty="0" err="1" smtClean="0"/>
              <a:t>against</a:t>
            </a:r>
            <a:r>
              <a:rPr lang="it-IT" sz="4400" dirty="0" smtClean="0"/>
              <a:t> the </a:t>
            </a:r>
            <a:r>
              <a:rPr lang="it-IT" sz="4400" dirty="0" err="1" smtClean="0"/>
              <a:t>overall</a:t>
            </a:r>
            <a:r>
              <a:rPr lang="it-IT" sz="4400" dirty="0" smtClean="0"/>
              <a:t> </a:t>
            </a:r>
            <a:r>
              <a:rPr lang="it-IT" sz="4400" dirty="0" err="1" smtClean="0"/>
              <a:t>system</a:t>
            </a:r>
            <a:r>
              <a:rPr lang="it-IT" sz="4400" dirty="0" smtClean="0"/>
              <a:t>  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Deployment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flexible</a:t>
            </a:r>
            <a:r>
              <a:rPr lang="it-IT" sz="4400" dirty="0" smtClean="0"/>
              <a:t> </a:t>
            </a:r>
            <a:r>
              <a:rPr lang="it-IT" sz="4400" dirty="0" err="1" smtClean="0"/>
              <a:t>regardless</a:t>
            </a:r>
            <a:r>
              <a:rPr lang="it-IT" sz="4400" dirty="0" smtClean="0"/>
              <a:t> of the </a:t>
            </a:r>
            <a:r>
              <a:rPr lang="it-IT" sz="4400" dirty="0" err="1" smtClean="0"/>
              <a:t>environments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Data </a:t>
            </a:r>
            <a:r>
              <a:rPr lang="it-IT" sz="4400" dirty="0" err="1" smtClean="0"/>
              <a:t>consistency</a:t>
            </a:r>
            <a:r>
              <a:rPr lang="it-IT" sz="4400" dirty="0" smtClean="0"/>
              <a:t> </a:t>
            </a:r>
            <a:r>
              <a:rPr lang="it-IT" sz="4400" dirty="0" err="1" smtClean="0"/>
              <a:t>shoud</a:t>
            </a:r>
            <a:r>
              <a:rPr lang="it-IT" sz="4400" dirty="0" smtClean="0"/>
              <a:t> be </a:t>
            </a:r>
            <a:r>
              <a:rPr lang="it-IT" sz="4400" dirty="0" err="1" smtClean="0"/>
              <a:t>achieved</a:t>
            </a:r>
            <a:r>
              <a:rPr lang="it-IT" sz="4400" dirty="0" smtClean="0"/>
              <a:t> by </a:t>
            </a:r>
            <a:r>
              <a:rPr lang="it-IT" sz="4400" dirty="0" err="1" smtClean="0"/>
              <a:t>asynchronous</a:t>
            </a:r>
            <a:r>
              <a:rPr lang="it-IT" sz="4400" dirty="0" smtClean="0"/>
              <a:t> non-</a:t>
            </a:r>
            <a:r>
              <a:rPr lang="it-IT" sz="4400" dirty="0" err="1" smtClean="0"/>
              <a:t>blocking</a:t>
            </a:r>
            <a:r>
              <a:rPr lang="it-IT" sz="4400" dirty="0" smtClean="0"/>
              <a:t> </a:t>
            </a:r>
            <a:r>
              <a:rPr lang="it-IT" sz="4400" dirty="0" err="1" smtClean="0"/>
              <a:t>operations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Data </a:t>
            </a:r>
            <a:r>
              <a:rPr lang="it-IT" sz="4400" dirty="0" err="1" smtClean="0"/>
              <a:t>persistence</a:t>
            </a:r>
            <a:r>
              <a:rPr lang="it-IT" sz="4400" dirty="0" smtClean="0"/>
              <a:t>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accomplished</a:t>
            </a:r>
            <a:r>
              <a:rPr lang="it-IT" sz="4400" dirty="0" smtClean="0"/>
              <a:t> by a «</a:t>
            </a:r>
            <a:r>
              <a:rPr lang="it-IT" sz="4400" dirty="0" err="1" smtClean="0"/>
              <a:t>poliglot</a:t>
            </a:r>
            <a:r>
              <a:rPr lang="it-IT" sz="4400" dirty="0" smtClean="0"/>
              <a:t> </a:t>
            </a:r>
            <a:r>
              <a:rPr lang="it-IT" sz="4400" dirty="0" err="1" smtClean="0"/>
              <a:t>approach</a:t>
            </a:r>
            <a:r>
              <a:rPr lang="it-IT" sz="4400" dirty="0" smtClean="0"/>
              <a:t>» with </a:t>
            </a:r>
            <a:r>
              <a:rPr lang="it-IT" sz="4400" dirty="0" err="1" smtClean="0"/>
              <a:t>different</a:t>
            </a:r>
            <a:r>
              <a:rPr lang="it-IT" sz="4400" dirty="0" smtClean="0"/>
              <a:t> and </a:t>
            </a:r>
            <a:r>
              <a:rPr lang="it-IT" sz="4400" dirty="0" err="1" smtClean="0"/>
              <a:t>specialized</a:t>
            </a:r>
            <a:r>
              <a:rPr lang="it-IT" sz="4400" dirty="0" smtClean="0"/>
              <a:t> data </a:t>
            </a:r>
            <a:r>
              <a:rPr lang="it-IT" sz="4400" dirty="0" err="1" smtClean="0"/>
              <a:t>storage</a:t>
            </a:r>
            <a:r>
              <a:rPr lang="it-IT" sz="4400" dirty="0" smtClean="0"/>
              <a:t> for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infrastructure</a:t>
            </a:r>
            <a:r>
              <a:rPr lang="it-IT" sz="4400" dirty="0" smtClean="0"/>
              <a:t> scale-out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simple</a:t>
            </a:r>
            <a:r>
              <a:rPr lang="it-IT" sz="4400" dirty="0" smtClean="0"/>
              <a:t>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possible</a:t>
            </a:r>
            <a:r>
              <a:rPr lang="it-IT" sz="4400" dirty="0" smtClean="0"/>
              <a:t> (zero service </a:t>
            </a:r>
            <a:r>
              <a:rPr lang="it-IT" sz="4400" dirty="0" err="1" smtClean="0"/>
              <a:t>downtime</a:t>
            </a:r>
            <a:r>
              <a:rPr lang="it-IT" sz="4400" dirty="0" smtClean="0"/>
              <a:t>)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Service </a:t>
            </a:r>
            <a:r>
              <a:rPr lang="it-IT" sz="4400" dirty="0" err="1" smtClean="0"/>
              <a:t>discovery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achieved</a:t>
            </a:r>
            <a:r>
              <a:rPr lang="it-IT" sz="4400" dirty="0" smtClean="0"/>
              <a:t>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for </a:t>
            </a:r>
            <a:r>
              <a:rPr lang="it-IT" sz="4400" dirty="0" err="1" smtClean="0"/>
              <a:t>additional</a:t>
            </a:r>
            <a:r>
              <a:rPr lang="it-IT" sz="4400" dirty="0" smtClean="0"/>
              <a:t> </a:t>
            </a:r>
            <a:r>
              <a:rPr lang="it-IT" sz="4400" dirty="0" err="1" smtClean="0"/>
              <a:t>coding</a:t>
            </a:r>
            <a:r>
              <a:rPr lang="it-IT" sz="4400" dirty="0" smtClean="0"/>
              <a:t> </a:t>
            </a:r>
            <a:endParaRPr lang="it-IT" sz="4400" dirty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/>
              <a:t>C</a:t>
            </a:r>
            <a:r>
              <a:rPr lang="it-IT" sz="4400" dirty="0" smtClean="0"/>
              <a:t>lient side </a:t>
            </a:r>
            <a:r>
              <a:rPr lang="it-IT" sz="4400" dirty="0" err="1" smtClean="0"/>
              <a:t>load</a:t>
            </a:r>
            <a:r>
              <a:rPr lang="it-IT" sz="4400" dirty="0" smtClean="0"/>
              <a:t> </a:t>
            </a:r>
            <a:r>
              <a:rPr lang="it-IT" sz="4400" dirty="0" err="1" smtClean="0"/>
              <a:t>balancing</a:t>
            </a:r>
            <a:r>
              <a:rPr lang="it-IT" sz="4400" dirty="0" smtClean="0"/>
              <a:t> </a:t>
            </a:r>
            <a:r>
              <a:rPr lang="it-IT" sz="4400" dirty="0" err="1" smtClean="0"/>
              <a:t>features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obtained</a:t>
            </a:r>
            <a:r>
              <a:rPr lang="it-IT" sz="4400" dirty="0" smtClean="0"/>
              <a:t>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</a:t>
            </a:r>
            <a:r>
              <a:rPr lang="it-IT" sz="4400" dirty="0" err="1" smtClean="0"/>
              <a:t>additional</a:t>
            </a:r>
            <a:r>
              <a:rPr lang="it-IT" sz="4400" dirty="0" smtClean="0"/>
              <a:t> </a:t>
            </a:r>
            <a:r>
              <a:rPr lang="it-IT" sz="4400" dirty="0" err="1" smtClean="0"/>
              <a:t>infrastructure</a:t>
            </a:r>
            <a:r>
              <a:rPr lang="it-IT" sz="4400" dirty="0" smtClean="0"/>
              <a:t> </a:t>
            </a:r>
            <a:r>
              <a:rPr lang="it-IT" sz="4400" dirty="0" err="1" smtClean="0"/>
              <a:t>needs</a:t>
            </a:r>
            <a:r>
              <a:rPr lang="it-IT" sz="4400" dirty="0" smtClean="0"/>
              <a:t>, </a:t>
            </a:r>
            <a:r>
              <a:rPr lang="it-IT" sz="4400" dirty="0" err="1" smtClean="0"/>
              <a:t>simply</a:t>
            </a:r>
            <a:r>
              <a:rPr lang="it-IT" sz="4400" dirty="0" smtClean="0"/>
              <a:t> </a:t>
            </a:r>
            <a:r>
              <a:rPr lang="it-IT" sz="4400" dirty="0" err="1" smtClean="0"/>
              <a:t>adding</a:t>
            </a:r>
            <a:r>
              <a:rPr lang="it-IT" sz="4400" dirty="0" smtClean="0"/>
              <a:t> new service </a:t>
            </a:r>
            <a:r>
              <a:rPr lang="it-IT" sz="4400" dirty="0" err="1" smtClean="0"/>
              <a:t>instances</a:t>
            </a:r>
            <a:endParaRPr lang="it-IT" sz="4400" dirty="0" smtClean="0"/>
          </a:p>
        </p:txBody>
      </p:sp>
    </p:spTree>
    <p:extLst>
      <p:ext uri="{BB962C8B-B14F-4D97-AF65-F5344CB8AC3E}">
        <p14:creationId xmlns:p14="http://schemas.microsoft.com/office/powerpoint/2010/main" val="16760744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151734" y="464129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127" y="7650088"/>
            <a:ext cx="14165265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934" y="9869411"/>
            <a:ext cx="14103220" cy="2053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613" y="2033464"/>
            <a:ext cx="14175541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build </a:t>
            </a:r>
            <a:r>
              <a:rPr lang="it-IT" sz="3600" b="1" dirty="0" err="1" smtClean="0"/>
              <a:t>triggering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evidences</a:t>
            </a:r>
            <a:r>
              <a:rPr lang="it-IT" sz="3600" b="1" dirty="0" smtClean="0"/>
              <a:t> </a:t>
            </a:r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8886195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3" name="Rettangolo 12"/>
          <p:cNvSpPr/>
          <p:nvPr/>
        </p:nvSpPr>
        <p:spPr bwMode="auto">
          <a:xfrm>
            <a:off x="11151734" y="464129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76" y="5273824"/>
            <a:ext cx="20877805" cy="5475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Freccia a destra con strisce 14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446376" y="2044254"/>
            <a:ext cx="8901558" cy="1677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build </a:t>
            </a:r>
            <a:r>
              <a:rPr lang="it-IT" sz="3600" b="1" dirty="0" err="1" smtClean="0"/>
              <a:t>triggering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Dockerfile</a:t>
            </a:r>
            <a:r>
              <a:rPr lang="it-IT" sz="3600" dirty="0" smtClean="0"/>
              <a:t>  </a:t>
            </a:r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7839656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82966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88" y="1457400"/>
            <a:ext cx="9789498" cy="6245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88" y="7471296"/>
            <a:ext cx="9789498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7824" y="5239345"/>
            <a:ext cx="4171950" cy="604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Freccia a destra con strisce 11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Pivotal</a:t>
            </a:r>
            <a:r>
              <a:rPr lang="it-IT" sz="3600" b="1" dirty="0" smtClean="0"/>
              <a:t> web service console</a:t>
            </a:r>
          </a:p>
          <a:p>
            <a:pPr lvl="1"/>
            <a:r>
              <a:rPr lang="it-IT" sz="3600" dirty="0" smtClean="0"/>
              <a:t>Space</a:t>
            </a:r>
          </a:p>
          <a:p>
            <a:pPr lvl="1"/>
            <a:r>
              <a:rPr lang="it-IT" sz="3600" dirty="0" smtClean="0"/>
              <a:t>Application</a:t>
            </a:r>
          </a:p>
          <a:p>
            <a:pPr lvl="1"/>
            <a:r>
              <a:rPr lang="it-IT" sz="3600" dirty="0" smtClean="0"/>
              <a:t>Services</a:t>
            </a:r>
          </a:p>
          <a:p>
            <a:pPr lvl="1"/>
            <a:r>
              <a:rPr lang="it-IT" sz="3600" dirty="0" err="1" smtClean="0"/>
              <a:t>Marketplace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9991644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655" y="1841804"/>
            <a:ext cx="20864795" cy="8616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Rettangolo 41"/>
          <p:cNvSpPr/>
          <p:nvPr/>
        </p:nvSpPr>
        <p:spPr bwMode="auto">
          <a:xfrm>
            <a:off x="2470920" y="3689648"/>
            <a:ext cx="19946216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2005234" y="9090248"/>
            <a:ext cx="8314558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environment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variable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ClearDB</a:t>
            </a:r>
            <a:r>
              <a:rPr lang="it-IT" sz="3600" dirty="0" smtClean="0"/>
              <a:t> </a:t>
            </a:r>
            <a:r>
              <a:rPr lang="it-IT" sz="3600" dirty="0" err="1" smtClean="0"/>
              <a:t>backing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details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5375768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2" grpId="0" animBg="1"/>
      <p:bldP spid="7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-541500" y="1465318"/>
            <a:ext cx="16201800" cy="11295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Consolas"/>
              </a:rPr>
              <a:t>    @Bean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@</a:t>
            </a:r>
            <a:r>
              <a:rPr lang="it-IT" sz="2800" dirty="0" err="1">
                <a:latin typeface="Consolas"/>
              </a:rPr>
              <a:t>Profile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cloudfoundry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DataSource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 smtClean="0">
                <a:latin typeface="Consolas"/>
              </a:rPr>
              <a:t>dataSource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(@</a:t>
            </a:r>
            <a:r>
              <a:rPr lang="it-IT" sz="2800" dirty="0">
                <a:latin typeface="Consolas"/>
              </a:rPr>
              <a:t>Value(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"${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}"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String</a:t>
            </a:r>
            <a:r>
              <a:rPr lang="it-IT" sz="2800" dirty="0" smtClean="0">
                <a:latin typeface="Consolas"/>
              </a:rPr>
              <a:t> 	</a:t>
            </a:r>
            <a:r>
              <a:rPr lang="it-IT" sz="2800" dirty="0" err="1" smtClean="0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try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>{</a:t>
            </a:r>
            <a:r>
              <a:rPr lang="it-IT" sz="2800" dirty="0">
                <a:latin typeface="Consolas"/>
              </a:rPr>
              <a:t>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SimpleDriverDataSource</a:t>
            </a:r>
            <a:r>
              <a:rPr lang="it-IT" sz="2800" dirty="0">
                <a:latin typeface="Consolas"/>
              </a:rPr>
              <a:t>(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err="1">
                <a:latin typeface="Consolas"/>
              </a:rPr>
              <a:t>com.mysql.jdbc.Driver.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 err="1">
                <a:latin typeface="Consolas"/>
              </a:rPr>
              <a:t>.newInstance</a:t>
            </a:r>
            <a:r>
              <a:rPr lang="it-IT" sz="2800" dirty="0">
                <a:latin typeface="Consolas"/>
              </a:rPr>
              <a:t>() ,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 smtClean="0">
                <a:latin typeface="Consolas"/>
              </a:rPr>
              <a:t>);}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catch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Exception</a:t>
            </a:r>
            <a:r>
              <a:rPr lang="it-IT" sz="2800" dirty="0">
                <a:latin typeface="Consolas"/>
              </a:rPr>
              <a:t> e)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throw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RuntimeException</a:t>
            </a:r>
            <a:r>
              <a:rPr lang="it-IT" sz="2800" dirty="0">
                <a:latin typeface="Consolas"/>
              </a:rPr>
              <a:t>(e) ; </a:t>
            </a:r>
            <a:r>
              <a:rPr lang="it-IT" sz="2800" dirty="0" smtClean="0">
                <a:latin typeface="Consolas"/>
              </a:rPr>
              <a:t>}}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   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>
                <a:latin typeface="Consolas"/>
              </a:rPr>
              <a:t>Bean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CommandLineRunner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checkDatasource</a:t>
            </a:r>
            <a:r>
              <a:rPr lang="it-IT" sz="2800" dirty="0">
                <a:latin typeface="Consolas"/>
              </a:rPr>
              <a:t>(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DataSourceProperties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dataSourceProps</a:t>
            </a:r>
            <a:r>
              <a:rPr lang="it-IT" sz="2800" dirty="0">
                <a:latin typeface="Consolas"/>
              </a:rPr>
              <a:t>,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smtClean="0">
                <a:latin typeface="Consolas"/>
              </a:rPr>
              <a:t>	@</a:t>
            </a:r>
            <a:r>
              <a:rPr lang="it-IT" sz="2800" dirty="0">
                <a:latin typeface="Consolas"/>
              </a:rPr>
              <a:t>Value(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"${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:}"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	</a:t>
            </a:r>
            <a:r>
              <a:rPr lang="it-IT" sz="2800" dirty="0" err="1" smtClean="0">
                <a:latin typeface="Consolas"/>
              </a:rPr>
              <a:t>String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 -&gt; 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System.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out</a:t>
            </a:r>
            <a:r>
              <a:rPr lang="it-IT" sz="2800" dirty="0" err="1" smtClean="0">
                <a:latin typeface="Consolas"/>
              </a:rPr>
              <a:t>.println</a:t>
            </a:r>
            <a:r>
              <a:rPr lang="it-IT" sz="2800" dirty="0" smtClean="0">
                <a:latin typeface="Consolas"/>
              </a:rPr>
              <a:t>(</a:t>
            </a:r>
          </a:p>
          <a:p>
            <a:r>
              <a:rPr lang="it-IT" sz="2800" dirty="0">
                <a:solidFill>
                  <a:srgbClr val="800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	"\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n\n 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 JDBC URL="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+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>+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	"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\n\n the DATASOURCE URL="</a:t>
            </a:r>
            <a:r>
              <a:rPr lang="it-IT" sz="2800" dirty="0">
                <a:latin typeface="Consolas"/>
              </a:rPr>
              <a:t> + </a:t>
            </a:r>
            <a:r>
              <a:rPr lang="it-IT" sz="2800" dirty="0" err="1">
                <a:latin typeface="Consolas"/>
              </a:rPr>
              <a:t>dataSourceProps.getUrl</a:t>
            </a:r>
            <a:r>
              <a:rPr lang="it-IT" sz="2800" dirty="0">
                <a:latin typeface="Consolas"/>
              </a:rPr>
              <a:t>() + </a:t>
            </a:r>
            <a:r>
              <a:rPr lang="it-IT" sz="2800" dirty="0" smtClean="0">
                <a:latin typeface="Consolas"/>
              </a:rPr>
              <a:t>		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".\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n\n"</a:t>
            </a:r>
            <a:r>
              <a:rPr lang="it-IT" sz="2800" dirty="0">
                <a:latin typeface="Consolas"/>
              </a:rPr>
              <a:t>);   </a:t>
            </a:r>
            <a:r>
              <a:rPr lang="it-IT" sz="2800" dirty="0" smtClean="0">
                <a:latin typeface="Consolas"/>
              </a:rPr>
              <a:t>}}</a:t>
            </a:r>
            <a:endParaRPr lang="it-IT" sz="2800" dirty="0">
              <a:latin typeface="Consolas"/>
            </a:endParaRPr>
          </a:p>
          <a:p>
            <a:endParaRPr lang="it-IT" sz="2800" dirty="0" smtClean="0">
              <a:latin typeface="Consolas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98662" y="1577461"/>
            <a:ext cx="14113568" cy="4056403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Spring </a:t>
            </a:r>
            <a:r>
              <a:rPr lang="it-IT" sz="3600" b="1" dirty="0" err="1" smtClean="0"/>
              <a:t>profile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Define</a:t>
            </a:r>
            <a:r>
              <a:rPr lang="it-IT" sz="3600" dirty="0" smtClean="0"/>
              <a:t> the </a:t>
            </a:r>
            <a:r>
              <a:rPr lang="it-IT" sz="3600" dirty="0" err="1" smtClean="0"/>
              <a:t>coded</a:t>
            </a:r>
            <a:r>
              <a:rPr lang="it-IT" sz="3600" dirty="0" smtClean="0"/>
              <a:t> way for </a:t>
            </a:r>
            <a:r>
              <a:rPr lang="it-IT" sz="3600" dirty="0" err="1" smtClean="0"/>
              <a:t>datasource</a:t>
            </a:r>
            <a:r>
              <a:rPr lang="it-IT" sz="3600" dirty="0" smtClean="0"/>
              <a:t> binding </a:t>
            </a:r>
          </a:p>
          <a:p>
            <a:pPr lvl="1"/>
            <a:r>
              <a:rPr lang="it-IT" sz="3600" dirty="0" smtClean="0"/>
              <a:t>The «</a:t>
            </a:r>
            <a:r>
              <a:rPr lang="it-IT" sz="3600" dirty="0" err="1" smtClean="0"/>
              <a:t>cloudfoundry</a:t>
            </a:r>
            <a:r>
              <a:rPr lang="it-IT" sz="3600" dirty="0" smtClean="0"/>
              <a:t>» </a:t>
            </a:r>
            <a:r>
              <a:rPr lang="it-IT" sz="3600" dirty="0" err="1" smtClean="0"/>
              <a:t>profile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</a:t>
            </a:r>
            <a:r>
              <a:rPr lang="it-IT" sz="3600" dirty="0" err="1" smtClean="0"/>
              <a:t>at</a:t>
            </a:r>
            <a:r>
              <a:rPr lang="it-IT" sz="3600" dirty="0" smtClean="0"/>
              <a:t> deploy time</a:t>
            </a:r>
          </a:p>
          <a:p>
            <a:pPr lvl="1"/>
            <a:r>
              <a:rPr lang="it-IT" sz="3600" dirty="0" err="1" smtClean="0"/>
              <a:t>Useful</a:t>
            </a:r>
            <a:r>
              <a:rPr lang="it-IT" sz="3600" dirty="0" smtClean="0"/>
              <a:t> </a:t>
            </a:r>
            <a:r>
              <a:rPr lang="it-IT" sz="3600" dirty="0" err="1" smtClean="0"/>
              <a:t>bean</a:t>
            </a:r>
            <a:r>
              <a:rPr lang="it-IT" sz="3600" dirty="0" smtClean="0"/>
              <a:t> for database connection log </a:t>
            </a:r>
            <a:r>
              <a:rPr lang="it-IT" sz="3600" dirty="0" err="1" smtClean="0"/>
              <a:t>details</a:t>
            </a:r>
            <a:r>
              <a:rPr lang="it-IT" sz="3600" dirty="0" smtClean="0"/>
              <a:t> </a:t>
            </a:r>
          </a:p>
        </p:txBody>
      </p:sp>
      <p:sp>
        <p:nvSpPr>
          <p:cNvPr id="17" name="Rettangolo 16"/>
          <p:cNvSpPr/>
          <p:nvPr/>
        </p:nvSpPr>
        <p:spPr bwMode="auto">
          <a:xfrm>
            <a:off x="316410" y="7506072"/>
            <a:ext cx="14931924" cy="473491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4174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9" name="CasellaDiTesto 28"/>
          <p:cNvSpPr txBox="1"/>
          <p:nvPr/>
        </p:nvSpPr>
        <p:spPr>
          <a:xfrm>
            <a:off x="1102768" y="1889448"/>
            <a:ext cx="22382685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APP/0] [OUT] the DS </a:t>
            </a:r>
            <a:r>
              <a:rPr lang="it-IT" sz="2800" b="1" dirty="0">
                <a:solidFill>
                  <a:srgbClr val="FF0000"/>
                </a:solidFill>
                <a:latin typeface="Consolas"/>
              </a:rPr>
              <a:t>URL=</a:t>
            </a:r>
            <a:r>
              <a:rPr lang="it-IT" sz="2800" b="1" dirty="0" err="1">
                <a:solidFill>
                  <a:srgbClr val="FF0000"/>
                </a:solidFill>
                <a:latin typeface="Consolas"/>
              </a:rPr>
              <a:t>jdbc:mysql</a:t>
            </a:r>
            <a:r>
              <a:rPr lang="it-IT" sz="2800" b="1" dirty="0">
                <a:solidFill>
                  <a:srgbClr val="FF0000"/>
                </a:solidFill>
                <a:latin typeface="Consolas"/>
              </a:rPr>
              <a:t>://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localhost</a:t>
            </a:r>
            <a:r>
              <a:rPr lang="it-IT" sz="28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bookabattery_db_pws</a:t>
            </a:r>
            <a:endParaRPr lang="it-IT" sz="2800" b="1" dirty="0" smtClean="0">
              <a:solidFill>
                <a:srgbClr val="FF0000"/>
              </a:solidFill>
              <a:latin typeface="Consolas"/>
            </a:endParaRPr>
          </a:p>
          <a:p>
            <a:endParaRPr lang="it-IT" sz="28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APP/0] [OUT</a:t>
            </a:r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cloud.services.mySqlBackingServices.connection.jdbcurl</a:t>
            </a:r>
            <a:endParaRPr lang="it-IT" sz="2800" b="1" dirty="0" smtClean="0">
              <a:solidFill>
                <a:srgbClr val="FF000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[APP/0] [OUT] </a:t>
            </a: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JDBC URL=</a:t>
            </a:r>
            <a:r>
              <a:rPr lang="it-IT" sz="2800" b="1" dirty="0" err="1">
                <a:solidFill>
                  <a:srgbClr val="00B050"/>
                </a:solidFill>
                <a:latin typeface="Consolas"/>
              </a:rPr>
              <a:t>jdbc:mysql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://us-cdbr-iron-east-03.cleardb.net/ad_9eccf35d79407b7?user=b6feefbfb1e277&amp;password=bcSED4b6</a:t>
            </a: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	</a:t>
            </a:r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HOST </a:t>
            </a:r>
            <a:r>
              <a:rPr lang="it-IT" sz="4000" b="1" dirty="0">
                <a:solidFill>
                  <a:srgbClr val="FF0000"/>
                </a:solidFill>
                <a:latin typeface="Consolas"/>
              </a:rPr>
              <a:t>NAME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= us-cdbr-iron-east-03.cleardb.net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DATABASE 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NAME= ad_9eccf35d79407b7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USER NAME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= b6feefbfb1e277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PASSWORD= AS1dD4b6</a:t>
            </a:r>
            <a:endParaRPr lang="it-IT" sz="40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-9588843" y="5082028"/>
            <a:ext cx="96223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6353944"/>
            <a:ext cx="8901558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Application start-up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JDBC URL</a:t>
            </a:r>
          </a:p>
          <a:p>
            <a:pPr lvl="1"/>
            <a:r>
              <a:rPr lang="it-IT" sz="3600" dirty="0" err="1" smtClean="0"/>
              <a:t>ClearDb</a:t>
            </a:r>
            <a:r>
              <a:rPr lang="it-IT" sz="3600" dirty="0" smtClean="0"/>
              <a:t> </a:t>
            </a:r>
            <a:r>
              <a:rPr lang="it-IT" sz="3600" dirty="0" err="1" smtClean="0"/>
              <a:t>Instace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</p:txBody>
      </p:sp>
      <p:sp>
        <p:nvSpPr>
          <p:cNvPr id="12" name="Rettangolo 11"/>
          <p:cNvSpPr/>
          <p:nvPr/>
        </p:nvSpPr>
        <p:spPr bwMode="auto">
          <a:xfrm>
            <a:off x="1822848" y="5985315"/>
            <a:ext cx="12673408" cy="303292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0482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CasellaDiTesto 9"/>
          <p:cNvSpPr txBox="1"/>
          <p:nvPr/>
        </p:nvSpPr>
        <p:spPr>
          <a:xfrm>
            <a:off x="598712" y="1650821"/>
            <a:ext cx="13393488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Consolas"/>
              </a:rPr>
              <a:t>--- </a:t>
            </a:r>
            <a:r>
              <a:rPr lang="it-IT" sz="2800" dirty="0" err="1" smtClean="0">
                <a:latin typeface="Consolas"/>
              </a:rPr>
              <a:t>manifest.yml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applications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- </a:t>
            </a:r>
            <a:r>
              <a:rPr lang="it-IT" sz="2800" dirty="0" err="1">
                <a:latin typeface="Consolas"/>
              </a:rPr>
              <a:t>name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-batteryService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memory</a:t>
            </a:r>
            <a:r>
              <a:rPr lang="it-IT" sz="2800" dirty="0">
                <a:latin typeface="Consolas"/>
              </a:rPr>
              <a:t>: 1024M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instances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1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buildpack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 err="1">
                <a:latin typeface="Consolas"/>
              </a:rPr>
              <a:t>java_buildpack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host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-batteryService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domain: </a:t>
            </a:r>
            <a:r>
              <a:rPr lang="it-IT" sz="2800" dirty="0" err="1">
                <a:latin typeface="Consolas"/>
              </a:rPr>
              <a:t>cfapps.io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path</a:t>
            </a:r>
            <a:r>
              <a:rPr lang="it-IT" sz="2800" dirty="0">
                <a:latin typeface="Consolas"/>
              </a:rPr>
              <a:t>: target/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-bookABattery_SERVICE-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1.0</a:t>
            </a:r>
            <a:r>
              <a:rPr lang="it-IT" sz="2800" dirty="0">
                <a:latin typeface="Consolas"/>
              </a:rPr>
              <a:t>.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</a:t>
            </a:r>
            <a:r>
              <a:rPr lang="it-IT" sz="2800" dirty="0">
                <a:latin typeface="Consolas"/>
              </a:rPr>
              <a:t>.BUILD-SNAPSHOT.jar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services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- </a:t>
            </a:r>
            <a:r>
              <a:rPr lang="it-IT" sz="2800" dirty="0" err="1">
                <a:latin typeface="Consolas"/>
              </a:rPr>
              <a:t>mySqlBackingServices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datasource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jpa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hibernate.ddl</a:t>
            </a:r>
            <a:r>
              <a:rPr lang="it-IT" sz="2800" dirty="0">
                <a:latin typeface="Consolas"/>
              </a:rPr>
              <a:t>-auto: none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show_sql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false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env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SPRING_PROFILES_ACTIVE: </a:t>
            </a:r>
            <a:r>
              <a:rPr lang="it-IT" sz="2800" b="1" dirty="0" err="1">
                <a:latin typeface="Consolas"/>
              </a:rPr>
              <a:t>cloudfoundry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DEBUG: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true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debug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true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endParaRPr lang="it-IT" sz="2800" dirty="0">
              <a:latin typeface="Consolas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334578" y="6418024"/>
            <a:ext cx="12081558" cy="49559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366280" y="10600044"/>
            <a:ext cx="7769229" cy="149186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6" name="Rettangolo 15"/>
          <p:cNvSpPr/>
          <p:nvPr/>
        </p:nvSpPr>
        <p:spPr bwMode="auto">
          <a:xfrm>
            <a:off x="1334579" y="3368644"/>
            <a:ext cx="5600837" cy="87144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Freccia a destra con strisce 1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1344103" y="7316533"/>
            <a:ext cx="5088398" cy="102850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7" name="Segnaposto contenuto 2"/>
          <p:cNvSpPr txBox="1">
            <a:spLocks/>
          </p:cNvSpPr>
          <p:nvPr/>
        </p:nvSpPr>
        <p:spPr bwMode="auto">
          <a:xfrm>
            <a:off x="15171762" y="5345832"/>
            <a:ext cx="8901558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deployment </a:t>
            </a:r>
            <a:r>
              <a:rPr lang="it-IT" sz="3600" b="1" dirty="0" err="1" smtClean="0"/>
              <a:t>descriptor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err="1" smtClean="0"/>
              <a:t>Instance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  <a:p>
            <a:pPr lvl="1"/>
            <a:r>
              <a:rPr lang="it-IT" sz="3600" dirty="0" err="1" smtClean="0"/>
              <a:t>Artifact</a:t>
            </a:r>
            <a:r>
              <a:rPr lang="it-IT" sz="3600" dirty="0" smtClean="0"/>
              <a:t> location</a:t>
            </a:r>
          </a:p>
          <a:p>
            <a:pPr lvl="1"/>
            <a:r>
              <a:rPr lang="it-IT" sz="3600" dirty="0" err="1" smtClean="0"/>
              <a:t>Backing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r>
              <a:rPr lang="it-IT" sz="3600" dirty="0" err="1" smtClean="0"/>
              <a:t>Environment’s</a:t>
            </a:r>
            <a:r>
              <a:rPr lang="it-IT" sz="3600" dirty="0" smtClean="0"/>
              <a:t> </a:t>
            </a:r>
            <a:r>
              <a:rPr lang="it-IT" sz="3600" dirty="0" err="1" smtClean="0"/>
              <a:t>variable</a:t>
            </a:r>
            <a:endParaRPr lang="it-IT" sz="3600" dirty="0" smtClean="0"/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2415617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 animBg="1"/>
      <p:bldP spid="11" grpId="0" animBg="1"/>
      <p:bldP spid="15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 deploy </a:t>
            </a:r>
            <a:r>
              <a:rPr lang="it-IT" dirty="0" err="1" smtClean="0"/>
              <a:t>pws</a:t>
            </a:r>
            <a:r>
              <a:rPr lang="it-IT" dirty="0" smtClean="0"/>
              <a:t> 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CasellaDiTesto 9"/>
          <p:cNvSpPr txBox="1"/>
          <p:nvPr/>
        </p:nvSpPr>
        <p:spPr>
          <a:xfrm>
            <a:off x="526704" y="1544266"/>
            <a:ext cx="13753528" cy="1111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org.cloudfoundry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cf-maven-plugin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1.1.2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cloudfoundry-pws-instance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	</a:t>
            </a:r>
            <a:endParaRPr lang="it-IT" sz="2400" dirty="0" smtClean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target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http://api.run.pivotal.io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target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mycloudfoundry-org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space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development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space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appname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400" dirty="0" smtClean="0">
                <a:latin typeface="Consolas"/>
              </a:rPr>
              <a:t>-batteryService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appname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url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400" dirty="0" smtClean="0">
                <a:latin typeface="Consolas"/>
              </a:rPr>
              <a:t>-batteryService.cfapps.io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url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memory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1024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memory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instances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instances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env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smtClean="0">
                <a:solidFill>
                  <a:srgbClr val="800000"/>
                </a:solidFill>
                <a:latin typeface="Consolas"/>
              </a:rPr>
              <a:t>ENV-VAR-NAME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latin typeface="Consolas"/>
              </a:rPr>
              <a:t>SPRING_PROFILES_ACTIVE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ENV-VAR-NAME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env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services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service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pPr lvl="1"/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	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 smtClean="0">
                <a:latin typeface="Consolas"/>
              </a:rPr>
              <a:t>mySqlBackingServices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service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services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endParaRPr lang="it-IT" sz="1800" dirty="0">
              <a:latin typeface="Consolas"/>
            </a:endParaRPr>
          </a:p>
          <a:p>
            <a:r>
              <a:rPr lang="it-IT" sz="3200" b="1" dirty="0">
                <a:latin typeface="Arial" pitchFamily="34" charset="0"/>
                <a:cs typeface="Arial" pitchFamily="34" charset="0"/>
              </a:rPr>
              <a:t>$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mvn</a:t>
            </a:r>
            <a:r>
              <a:rPr lang="it-IT" sz="3200" b="1" dirty="0">
                <a:latin typeface="Arial" pitchFamily="34" charset="0"/>
                <a:cs typeface="Arial" pitchFamily="34" charset="0"/>
              </a:rPr>
              <a:t>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clean</a:t>
            </a:r>
            <a:r>
              <a:rPr lang="it-IT" sz="3200" b="1" dirty="0">
                <a:latin typeface="Arial" pitchFamily="34" charset="0"/>
                <a:cs typeface="Arial" pitchFamily="34" charset="0"/>
              </a:rPr>
              <a:t> package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cf:push</a:t>
            </a:r>
            <a:endParaRPr lang="it-IT" sz="32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67192" y="2040038"/>
            <a:ext cx="6996513" cy="109212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2420984" y="3844731"/>
            <a:ext cx="7236119" cy="41026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2427934" y="4928642"/>
            <a:ext cx="6451698" cy="115398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7" name="Rettangolo 16"/>
          <p:cNvSpPr/>
          <p:nvPr/>
        </p:nvSpPr>
        <p:spPr bwMode="auto">
          <a:xfrm>
            <a:off x="2434916" y="6676243"/>
            <a:ext cx="5436604" cy="81153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8" name="Rettangolo 17"/>
          <p:cNvSpPr/>
          <p:nvPr/>
        </p:nvSpPr>
        <p:spPr bwMode="auto">
          <a:xfrm>
            <a:off x="2513659" y="8950610"/>
            <a:ext cx="7518101" cy="179827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Segnaposto contenuto 2"/>
          <p:cNvSpPr>
            <a:spLocks noGrp="1"/>
          </p:cNvSpPr>
          <p:nvPr>
            <p:ph idx="1"/>
          </p:nvPr>
        </p:nvSpPr>
        <p:spPr>
          <a:xfrm>
            <a:off x="28825848" y="5301683"/>
            <a:ext cx="7722434" cy="6524869"/>
          </a:xfrm>
        </p:spPr>
        <p:txBody>
          <a:bodyPr/>
          <a:lstStyle/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23" name="Freccia a destra con strisce 2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Segnaposto contenuto 2"/>
          <p:cNvSpPr txBox="1">
            <a:spLocks/>
          </p:cNvSpPr>
          <p:nvPr/>
        </p:nvSpPr>
        <p:spPr bwMode="auto">
          <a:xfrm>
            <a:off x="15171762" y="5345832"/>
            <a:ext cx="8901558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Cloud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Foundry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Maven</a:t>
            </a:r>
            <a:r>
              <a:rPr lang="it-IT" sz="3600" b="1" dirty="0" smtClean="0"/>
              <a:t> plug-in</a:t>
            </a:r>
          </a:p>
          <a:p>
            <a:pPr lvl="1"/>
            <a:r>
              <a:rPr lang="it-IT" sz="3600" dirty="0" err="1" smtClean="0"/>
              <a:t>Instance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  <a:p>
            <a:pPr lvl="1"/>
            <a:r>
              <a:rPr lang="it-IT" sz="3600" dirty="0" err="1" smtClean="0"/>
              <a:t>Artifact</a:t>
            </a:r>
            <a:r>
              <a:rPr lang="it-IT" sz="3600" dirty="0" smtClean="0"/>
              <a:t> location</a:t>
            </a:r>
          </a:p>
          <a:p>
            <a:pPr lvl="1"/>
            <a:r>
              <a:rPr lang="it-IT" sz="3600" dirty="0" err="1" smtClean="0"/>
              <a:t>Backing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r>
              <a:rPr lang="it-IT" sz="3600" dirty="0" err="1" smtClean="0"/>
              <a:t>Environment’s</a:t>
            </a:r>
            <a:r>
              <a:rPr lang="it-IT" sz="3600" dirty="0" smtClean="0"/>
              <a:t> </a:t>
            </a:r>
            <a:r>
              <a:rPr lang="it-IT" sz="3600" dirty="0" err="1" smtClean="0"/>
              <a:t>variable</a:t>
            </a:r>
            <a:endParaRPr lang="it-IT" sz="3600" dirty="0" smtClean="0"/>
          </a:p>
          <a:p>
            <a:pPr lvl="1"/>
            <a:r>
              <a:rPr lang="it-IT" sz="3600" dirty="0" err="1" smtClean="0"/>
              <a:t>Maven</a:t>
            </a:r>
            <a:r>
              <a:rPr lang="it-IT" sz="3600" dirty="0" smtClean="0"/>
              <a:t> </a:t>
            </a:r>
            <a:r>
              <a:rPr lang="it-IT" sz="3600" dirty="0" err="1" smtClean="0"/>
              <a:t>command</a:t>
            </a:r>
            <a:r>
              <a:rPr lang="it-IT" sz="3600" dirty="0" smtClean="0"/>
              <a:t> line </a:t>
            </a:r>
          </a:p>
          <a:p>
            <a:pPr lvl="1"/>
            <a:endParaRPr lang="it-IT" sz="3600" dirty="0" smtClean="0"/>
          </a:p>
        </p:txBody>
      </p:sp>
      <p:sp>
        <p:nvSpPr>
          <p:cNvPr id="21" name="Rettangolo 20"/>
          <p:cNvSpPr/>
          <p:nvPr/>
        </p:nvSpPr>
        <p:spPr bwMode="auto">
          <a:xfrm>
            <a:off x="398976" y="11721461"/>
            <a:ext cx="5873733" cy="54606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1630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7" grpId="0" animBg="1"/>
      <p:bldP spid="18" grpId="0" animBg="1"/>
      <p:bldP spid="23" grpId="0" animBg="1"/>
      <p:bldP spid="21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4863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smtClean="0"/>
              <a:t>Project management </a:t>
            </a:r>
            <a:r>
              <a:rPr lang="it-IT" dirty="0" err="1" smtClean="0"/>
              <a:t>requirements</a:t>
            </a:r>
            <a:endParaRPr lang="it-IT" dirty="0" smtClean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17538" y="1676400"/>
            <a:ext cx="23134637" cy="5181600"/>
          </a:xfrm>
        </p:spPr>
        <p:txBody>
          <a:bodyPr/>
          <a:lstStyle/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software delivery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more </a:t>
            </a:r>
            <a:r>
              <a:rPr lang="it-IT" sz="4400" dirty="0" err="1" smtClean="0"/>
              <a:t>streamlined</a:t>
            </a:r>
            <a:r>
              <a:rPr lang="it-IT" sz="4400" dirty="0" smtClean="0"/>
              <a:t>, </a:t>
            </a:r>
            <a:r>
              <a:rPr lang="it-IT" sz="4400" dirty="0" err="1" smtClean="0"/>
              <a:t>eliminating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for </a:t>
            </a:r>
            <a:r>
              <a:rPr lang="it-IT" sz="4400" dirty="0" err="1" smtClean="0"/>
              <a:t>coding</a:t>
            </a:r>
            <a:r>
              <a:rPr lang="it-IT" sz="4400" dirty="0" smtClean="0"/>
              <a:t> and </a:t>
            </a:r>
            <a:r>
              <a:rPr lang="it-IT" sz="4400" dirty="0" err="1" smtClean="0"/>
              <a:t>redeploying</a:t>
            </a:r>
            <a:r>
              <a:rPr lang="it-IT" sz="4400" dirty="0" smtClean="0"/>
              <a:t> </a:t>
            </a:r>
            <a:r>
              <a:rPr lang="it-IT" sz="4400" dirty="0" err="1" smtClean="0"/>
              <a:t>at</a:t>
            </a:r>
            <a:r>
              <a:rPr lang="it-IT" sz="4400" dirty="0" smtClean="0"/>
              <a:t> </a:t>
            </a:r>
            <a:r>
              <a:rPr lang="it-IT" sz="4400" dirty="0" err="1" smtClean="0"/>
              <a:t>every</a:t>
            </a:r>
            <a:r>
              <a:rPr lang="it-IT" sz="4400" dirty="0" smtClean="0"/>
              <a:t> </a:t>
            </a:r>
            <a:r>
              <a:rPr lang="it-IT" sz="4400" dirty="0" err="1" smtClean="0"/>
              <a:t>step</a:t>
            </a:r>
            <a:r>
              <a:rPr lang="it-IT" sz="4400" dirty="0" smtClean="0"/>
              <a:t> </a:t>
            </a:r>
            <a:r>
              <a:rPr lang="it-IT" sz="4400" dirty="0" err="1" smtClean="0"/>
              <a:t>while</a:t>
            </a:r>
            <a:r>
              <a:rPr lang="it-IT" sz="4400" dirty="0" smtClean="0"/>
              <a:t> </a:t>
            </a:r>
            <a:r>
              <a:rPr lang="it-IT" sz="4400" dirty="0" err="1" smtClean="0"/>
              <a:t>maintaining</a:t>
            </a:r>
            <a:r>
              <a:rPr lang="it-IT" sz="4400" dirty="0" smtClean="0"/>
              <a:t> a </a:t>
            </a:r>
            <a:r>
              <a:rPr lang="it-IT" sz="4400" dirty="0" err="1" smtClean="0"/>
              <a:t>cohesive</a:t>
            </a:r>
            <a:r>
              <a:rPr lang="it-IT" sz="4400" dirty="0" smtClean="0"/>
              <a:t> </a:t>
            </a:r>
            <a:r>
              <a:rPr lang="it-IT" sz="4400" dirty="0" err="1" smtClean="0"/>
              <a:t>overall</a:t>
            </a:r>
            <a:r>
              <a:rPr lang="it-IT" sz="4400" dirty="0" smtClean="0"/>
              <a:t> </a:t>
            </a:r>
            <a:r>
              <a:rPr lang="it-IT" sz="4400" dirty="0" err="1" smtClean="0"/>
              <a:t>structure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err="1" smtClean="0"/>
              <a:t>Thus</a:t>
            </a:r>
            <a:r>
              <a:rPr lang="it-IT" sz="4400" dirty="0" smtClean="0"/>
              <a:t> </a:t>
            </a:r>
            <a:r>
              <a:rPr lang="it-IT" sz="4400" dirty="0" err="1" smtClean="0"/>
              <a:t>we</a:t>
            </a:r>
            <a:r>
              <a:rPr lang="it-IT" sz="4400" dirty="0" smtClean="0"/>
              <a:t> </a:t>
            </a:r>
            <a:r>
              <a:rPr lang="it-IT" sz="4400" dirty="0" err="1" smtClean="0"/>
              <a:t>avoid</a:t>
            </a:r>
            <a:r>
              <a:rPr lang="it-IT" sz="4400" dirty="0" smtClean="0"/>
              <a:t> the management of </a:t>
            </a:r>
            <a:r>
              <a:rPr lang="it-IT" sz="4400" dirty="0" err="1" smtClean="0"/>
              <a:t>great</a:t>
            </a:r>
            <a:r>
              <a:rPr lang="it-IT" sz="4400" dirty="0" smtClean="0"/>
              <a:t> </a:t>
            </a:r>
            <a:r>
              <a:rPr lang="it-IT" sz="4400" dirty="0" err="1" smtClean="0"/>
              <a:t>codebases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project</a:t>
            </a:r>
            <a:r>
              <a:rPr lang="it-IT" sz="4400" dirty="0" smtClean="0"/>
              <a:t> staff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organized</a:t>
            </a:r>
            <a:r>
              <a:rPr lang="it-IT" sz="4400" dirty="0" smtClean="0"/>
              <a:t> </a:t>
            </a:r>
            <a:r>
              <a:rPr lang="it-IT" sz="4400" dirty="0" err="1" smtClean="0"/>
              <a:t>into</a:t>
            </a:r>
            <a:r>
              <a:rPr lang="it-IT" sz="4400" dirty="0" smtClean="0"/>
              <a:t> small, self-</a:t>
            </a:r>
            <a:r>
              <a:rPr lang="it-IT" sz="4400" dirty="0" err="1" smtClean="0"/>
              <a:t>contained</a:t>
            </a:r>
            <a:r>
              <a:rPr lang="it-IT" sz="4400" dirty="0" smtClean="0"/>
              <a:t> </a:t>
            </a:r>
            <a:r>
              <a:rPr lang="it-IT" sz="4400" dirty="0" err="1" smtClean="0"/>
              <a:t>feature</a:t>
            </a:r>
            <a:r>
              <a:rPr lang="it-IT" sz="4400" dirty="0" smtClean="0"/>
              <a:t> teams, </a:t>
            </a:r>
            <a:r>
              <a:rPr lang="it-IT" sz="4400" dirty="0" err="1" smtClean="0"/>
              <a:t>geographically</a:t>
            </a:r>
            <a:r>
              <a:rPr lang="it-IT" sz="4400" dirty="0" smtClean="0"/>
              <a:t> </a:t>
            </a:r>
            <a:r>
              <a:rPr lang="it-IT" sz="4400" dirty="0" err="1" smtClean="0"/>
              <a:t>distributed</a:t>
            </a:r>
            <a:r>
              <a:rPr lang="it-IT" sz="4400" dirty="0" smtClean="0"/>
              <a:t> </a:t>
            </a:r>
            <a:r>
              <a:rPr lang="it-IT" sz="4400" dirty="0" err="1" smtClean="0"/>
              <a:t>according</a:t>
            </a:r>
            <a:r>
              <a:rPr lang="it-IT" sz="4400" dirty="0" smtClean="0"/>
              <a:t> to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  <a:r>
              <a:rPr lang="it-IT" sz="4400" dirty="0" err="1" smtClean="0"/>
              <a:t>specific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(for </a:t>
            </a:r>
            <a:r>
              <a:rPr lang="it-IT" sz="4400" dirty="0" err="1" smtClean="0"/>
              <a:t>example</a:t>
            </a:r>
            <a:r>
              <a:rPr lang="it-IT" sz="4400" dirty="0" smtClean="0"/>
              <a:t>, </a:t>
            </a:r>
            <a:r>
              <a:rPr lang="it-IT" sz="4400" dirty="0" err="1" smtClean="0"/>
              <a:t>we</a:t>
            </a:r>
            <a:r>
              <a:rPr lang="it-IT" sz="4400" dirty="0" smtClean="0"/>
              <a:t> do </a:t>
            </a:r>
            <a:r>
              <a:rPr lang="it-IT" sz="4400" dirty="0" err="1" smtClean="0"/>
              <a:t>not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</a:t>
            </a:r>
            <a:r>
              <a:rPr lang="it-IT" sz="4400" dirty="0" err="1" smtClean="0"/>
              <a:t>engineers</a:t>
            </a:r>
            <a:r>
              <a:rPr lang="it-IT" sz="4400" dirty="0" smtClean="0"/>
              <a:t>/</a:t>
            </a:r>
            <a:r>
              <a:rPr lang="it-IT" sz="4400" dirty="0" err="1" smtClean="0"/>
              <a:t>developers</a:t>
            </a:r>
            <a:r>
              <a:rPr lang="it-IT" sz="4400" dirty="0" smtClean="0"/>
              <a:t> </a:t>
            </a:r>
            <a:r>
              <a:rPr lang="it-IT" sz="4400" dirty="0" err="1" smtClean="0"/>
              <a:t>working</a:t>
            </a:r>
            <a:r>
              <a:rPr lang="it-IT" sz="4400" dirty="0" smtClean="0"/>
              <a:t> in test or </a:t>
            </a:r>
            <a:r>
              <a:rPr lang="it-IT" sz="4400" dirty="0" err="1" smtClean="0"/>
              <a:t>functional</a:t>
            </a:r>
            <a:r>
              <a:rPr lang="it-IT" sz="4400" dirty="0" smtClean="0"/>
              <a:t> teams)</a:t>
            </a:r>
          </a:p>
        </p:txBody>
      </p:sp>
    </p:spTree>
    <p:extLst>
      <p:ext uri="{BB962C8B-B14F-4D97-AF65-F5344CB8AC3E}">
        <p14:creationId xmlns:p14="http://schemas.microsoft.com/office/powerpoint/2010/main" val="3177257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Microservices: data </a:t>
            </a:r>
            <a:r>
              <a:rPr lang="it-IT" dirty="0" err="1" smtClean="0"/>
              <a:t>consistency</a:t>
            </a:r>
            <a:r>
              <a:rPr lang="it-IT" dirty="0" smtClean="0"/>
              <a:t> </a:t>
            </a:r>
            <a:r>
              <a:rPr lang="en-US" dirty="0" smtClean="0"/>
              <a:t>across </a:t>
            </a:r>
            <a:r>
              <a:rPr lang="en-US" dirty="0"/>
              <a:t>services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86744" y="1673424"/>
            <a:ext cx="23134637" cy="8496944"/>
          </a:xfrm>
        </p:spPr>
        <p:txBody>
          <a:bodyPr/>
          <a:lstStyle/>
          <a:p>
            <a:r>
              <a:rPr lang="en-US" sz="3600" dirty="0" smtClean="0"/>
              <a:t>In </a:t>
            </a:r>
            <a:r>
              <a:rPr lang="en-US" sz="3600" dirty="0"/>
              <a:t>a Database per Service </a:t>
            </a:r>
            <a:r>
              <a:rPr lang="en-US" sz="3600" dirty="0" smtClean="0"/>
              <a:t>architecture each </a:t>
            </a:r>
            <a:r>
              <a:rPr lang="en-US" sz="3600" dirty="0"/>
              <a:t>service has its own </a:t>
            </a:r>
            <a:r>
              <a:rPr lang="en-US" sz="3600" dirty="0" smtClean="0"/>
              <a:t>database </a:t>
            </a:r>
          </a:p>
          <a:p>
            <a:r>
              <a:rPr lang="it-IT" sz="3600" dirty="0" smtClean="0"/>
              <a:t>In </a:t>
            </a:r>
            <a:r>
              <a:rPr lang="it-IT" sz="3600" dirty="0" err="1" smtClean="0"/>
              <a:t>this</a:t>
            </a:r>
            <a:r>
              <a:rPr lang="it-IT" sz="3600" dirty="0" smtClean="0"/>
              <a:t> scenario the use of </a:t>
            </a:r>
            <a:r>
              <a:rPr lang="it-IT" sz="3600" dirty="0" err="1" smtClean="0"/>
              <a:t>convenient</a:t>
            </a:r>
            <a:r>
              <a:rPr lang="it-IT" sz="3600" dirty="0" smtClean="0"/>
              <a:t> </a:t>
            </a:r>
            <a:r>
              <a:rPr lang="it-IT" sz="3600" dirty="0"/>
              <a:t>data model </a:t>
            </a:r>
            <a:r>
              <a:rPr lang="it-IT" sz="3600" dirty="0" err="1"/>
              <a:t>according</a:t>
            </a:r>
            <a:r>
              <a:rPr lang="it-IT" sz="3600" dirty="0"/>
              <a:t> </a:t>
            </a:r>
            <a:r>
              <a:rPr lang="it-IT" sz="3600" dirty="0" smtClean="0"/>
              <a:t>to business </a:t>
            </a:r>
            <a:r>
              <a:rPr lang="it-IT" sz="3600" dirty="0" err="1"/>
              <a:t>requirements</a:t>
            </a:r>
            <a:r>
              <a:rPr lang="it-IT" sz="3600" dirty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</a:t>
            </a:r>
            <a:r>
              <a:rPr lang="it-IT" sz="3600" dirty="0"/>
              <a:t>«</a:t>
            </a:r>
            <a:r>
              <a:rPr lang="it-IT" sz="3600" dirty="0" err="1"/>
              <a:t>poliglot</a:t>
            </a:r>
            <a:r>
              <a:rPr lang="it-IT" sz="3600" dirty="0"/>
              <a:t> </a:t>
            </a:r>
            <a:r>
              <a:rPr lang="it-IT" sz="3600" dirty="0" err="1"/>
              <a:t>persistence</a:t>
            </a:r>
            <a:r>
              <a:rPr lang="it-IT" sz="3600" dirty="0"/>
              <a:t> </a:t>
            </a:r>
            <a:r>
              <a:rPr lang="it-IT" sz="3600" dirty="0" err="1"/>
              <a:t>approch</a:t>
            </a:r>
            <a:r>
              <a:rPr lang="it-IT" sz="3600" dirty="0" smtClean="0"/>
              <a:t>»</a:t>
            </a:r>
          </a:p>
          <a:p>
            <a:pPr marL="457200" lvl="2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With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the design </a:t>
            </a:r>
            <a:r>
              <a:rPr lang="it-IT" sz="3600" dirty="0"/>
              <a:t>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/>
              <a:t>done</a:t>
            </a:r>
            <a:r>
              <a:rPr lang="it-IT" sz="3600" dirty="0"/>
              <a:t> </a:t>
            </a:r>
            <a:r>
              <a:rPr lang="it-IT" sz="3600" dirty="0" err="1"/>
              <a:t>using</a:t>
            </a:r>
            <a:r>
              <a:rPr lang="it-IT" sz="3600" dirty="0"/>
              <a:t> 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(neo4j 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/>
              <a:t>serches</a:t>
            </a:r>
            <a:r>
              <a:rPr lang="it-IT" sz="3600" dirty="0"/>
              <a:t>, </a:t>
            </a:r>
            <a:r>
              <a:rPr lang="it-IT" sz="3600" dirty="0" err="1" smtClean="0"/>
              <a:t>etc</a:t>
            </a:r>
            <a:r>
              <a:rPr lang="it-IT" sz="3600" dirty="0" smtClean="0"/>
              <a:t>) </a:t>
            </a:r>
            <a:r>
              <a:rPr lang="it-IT" sz="3600" dirty="0" err="1" smtClean="0"/>
              <a:t>obtaining</a:t>
            </a:r>
            <a:r>
              <a:rPr lang="it-IT" sz="3600" dirty="0" smtClean="0"/>
              <a:t> the </a:t>
            </a:r>
            <a:r>
              <a:rPr lang="it-IT" sz="3600" dirty="0" err="1"/>
              <a:t>better</a:t>
            </a:r>
            <a:r>
              <a:rPr lang="it-IT" sz="3600" dirty="0"/>
              <a:t> performance </a:t>
            </a:r>
            <a:r>
              <a:rPr lang="it-IT" sz="3600" dirty="0" smtClean="0"/>
              <a:t>and </a:t>
            </a:r>
            <a:r>
              <a:rPr lang="it-IT" sz="3600" dirty="0" err="1" smtClean="0"/>
              <a:t>scalability</a:t>
            </a:r>
            <a:endParaRPr lang="it-IT" sz="3600" dirty="0" smtClean="0"/>
          </a:p>
          <a:p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introduce </a:t>
            </a:r>
            <a:r>
              <a:rPr lang="it-IT" sz="3600" dirty="0" err="1" smtClean="0"/>
              <a:t>distributed</a:t>
            </a:r>
            <a:r>
              <a:rPr lang="it-IT" sz="3600" dirty="0" smtClean="0"/>
              <a:t> data </a:t>
            </a:r>
            <a:r>
              <a:rPr lang="it-IT" sz="3600" dirty="0" err="1" smtClean="0"/>
              <a:t>transaction</a:t>
            </a:r>
            <a:r>
              <a:rPr lang="it-IT" sz="3600" dirty="0" smtClean="0"/>
              <a:t> </a:t>
            </a:r>
            <a:r>
              <a:rPr lang="it-IT" sz="3600" dirty="0" err="1" smtClean="0"/>
              <a:t>challenges</a:t>
            </a:r>
            <a:r>
              <a:rPr lang="it-IT" sz="3600" dirty="0" smtClean="0"/>
              <a:t>:</a:t>
            </a:r>
          </a:p>
          <a:p>
            <a:pPr lvl="2"/>
            <a:r>
              <a:rPr lang="en-US" sz="3600" dirty="0" smtClean="0"/>
              <a:t>Because some business transactions need to  span over multiple service, </a:t>
            </a:r>
            <a:r>
              <a:rPr lang="it-IT" sz="3600" dirty="0" err="1" smtClean="0"/>
              <a:t>we</a:t>
            </a:r>
            <a:r>
              <a:rPr lang="it-IT" sz="3600" dirty="0" smtClean="0"/>
              <a:t> </a:t>
            </a:r>
            <a:r>
              <a:rPr lang="it-IT" sz="3600" dirty="0" err="1"/>
              <a:t>need</a:t>
            </a:r>
            <a:r>
              <a:rPr lang="it-IT" sz="3600" dirty="0"/>
              <a:t> to </a:t>
            </a:r>
            <a:r>
              <a:rPr lang="it-IT" sz="3600" dirty="0" err="1"/>
              <a:t>implement</a:t>
            </a:r>
            <a:r>
              <a:rPr lang="it-IT" sz="3600" dirty="0"/>
              <a:t> business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maintain</a:t>
            </a:r>
            <a:r>
              <a:rPr lang="it-IT" sz="3600" dirty="0"/>
              <a:t> </a:t>
            </a:r>
            <a:r>
              <a:rPr lang="it-IT" sz="3600" dirty="0" err="1"/>
              <a:t>consistency</a:t>
            </a:r>
            <a:r>
              <a:rPr lang="it-IT" sz="3600" dirty="0"/>
              <a:t> </a:t>
            </a:r>
            <a:r>
              <a:rPr lang="it-IT" sz="3600" dirty="0" err="1"/>
              <a:t>across</a:t>
            </a:r>
            <a:r>
              <a:rPr lang="it-IT" sz="3600" dirty="0"/>
              <a:t>  multiple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986124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Microservices</a:t>
            </a:r>
            <a:r>
              <a:rPr lang="it-IT" dirty="0" smtClean="0"/>
              <a:t>: </a:t>
            </a:r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</a:t>
            </a:r>
            <a:r>
              <a:rPr lang="it-IT" dirty="0" err="1" smtClean="0"/>
              <a:t>architecture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70720" y="1958033"/>
            <a:ext cx="23134637" cy="10156551"/>
          </a:xfrm>
        </p:spPr>
        <p:txBody>
          <a:bodyPr/>
          <a:lstStyle/>
          <a:p>
            <a:r>
              <a:rPr lang="en-US" sz="3200" b="1" i="1" dirty="0" smtClean="0"/>
              <a:t>“Event-driven architecture”</a:t>
            </a:r>
            <a:r>
              <a:rPr lang="en-US" sz="3200" dirty="0" smtClean="0"/>
              <a:t> is the </a:t>
            </a:r>
            <a:r>
              <a:rPr lang="en-US" sz="3200" dirty="0"/>
              <a:t>mechanism that will ensure data consistency across services without using distributed </a:t>
            </a:r>
            <a:r>
              <a:rPr lang="en-US" sz="3200" dirty="0" smtClean="0"/>
              <a:t>transactions</a:t>
            </a:r>
          </a:p>
          <a:p>
            <a:r>
              <a:rPr lang="en-US" sz="3200" dirty="0" smtClean="0"/>
              <a:t>This approach is based on a dedicated message broker in charge of event distribution</a:t>
            </a:r>
            <a:endParaRPr lang="en-US" sz="3200" dirty="0"/>
          </a:p>
          <a:p>
            <a:r>
              <a:rPr lang="en-US" sz="3200" dirty="0" smtClean="0"/>
              <a:t>With this mechanism </a:t>
            </a:r>
            <a:r>
              <a:rPr lang="en-US" sz="3200" dirty="0"/>
              <a:t>e</a:t>
            </a:r>
            <a:r>
              <a:rPr lang="en-US" sz="3200" dirty="0" smtClean="0"/>
              <a:t>ach </a:t>
            </a:r>
            <a:r>
              <a:rPr lang="en-US" sz="3200" dirty="0"/>
              <a:t>service publishes an event whenever it update it’s data. Other service subscribe </a:t>
            </a:r>
            <a:r>
              <a:rPr lang="en-US" sz="3200" dirty="0" smtClean="0"/>
              <a:t>to these events and when </a:t>
            </a:r>
            <a:r>
              <a:rPr lang="en-US" sz="3200" dirty="0"/>
              <a:t>an event is received, </a:t>
            </a:r>
            <a:r>
              <a:rPr lang="en-US" sz="3200" dirty="0" smtClean="0"/>
              <a:t>the subscriber service will update </a:t>
            </a:r>
            <a:r>
              <a:rPr lang="en-US" sz="3200" dirty="0"/>
              <a:t>it’s </a:t>
            </a:r>
            <a:r>
              <a:rPr lang="en-US" sz="3200" dirty="0" smtClean="0"/>
              <a:t>data</a:t>
            </a:r>
          </a:p>
          <a:p>
            <a:pPr marL="0" indent="0">
              <a:buNone/>
            </a:pPr>
            <a:endParaRPr lang="it-IT" sz="3200" b="1" dirty="0"/>
          </a:p>
          <a:p>
            <a:r>
              <a:rPr lang="en-US" sz="3200" dirty="0" smtClean="0"/>
              <a:t>Drawbacks of this solution:</a:t>
            </a:r>
            <a:endParaRPr lang="it-IT" sz="3200" dirty="0"/>
          </a:p>
          <a:p>
            <a:pPr lvl="1"/>
            <a:r>
              <a:rPr lang="en-US" sz="3200" dirty="0" smtClean="0"/>
              <a:t>a more complex programming model</a:t>
            </a:r>
          </a:p>
          <a:p>
            <a:pPr lvl="1"/>
            <a:r>
              <a:rPr lang="en-US" sz="3200" dirty="0" smtClean="0"/>
              <a:t>an </a:t>
            </a:r>
            <a:r>
              <a:rPr lang="en-US" sz="3200" dirty="0"/>
              <a:t>overhead of </a:t>
            </a:r>
            <a:r>
              <a:rPr lang="en-US" sz="3200" dirty="0" smtClean="0"/>
              <a:t>infrastructure management</a:t>
            </a:r>
          </a:p>
          <a:p>
            <a:pPr lvl="1"/>
            <a:r>
              <a:rPr lang="it-IT" sz="3200" dirty="0" smtClean="0"/>
              <a:t>the </a:t>
            </a:r>
            <a:r>
              <a:rPr lang="it-IT" sz="3200" dirty="0" err="1"/>
              <a:t>need</a:t>
            </a:r>
            <a:r>
              <a:rPr lang="it-IT" sz="3200" dirty="0"/>
              <a:t> of </a:t>
            </a:r>
            <a:r>
              <a:rPr lang="it-IT" sz="3200" dirty="0" err="1"/>
              <a:t>implementing</a:t>
            </a:r>
            <a:r>
              <a:rPr lang="it-IT" sz="3200" dirty="0"/>
              <a:t> </a:t>
            </a:r>
            <a:r>
              <a:rPr lang="it-IT" sz="3200" dirty="0" err="1" smtClean="0"/>
              <a:t>compensating</a:t>
            </a:r>
            <a:r>
              <a:rPr lang="it-IT" sz="3200" dirty="0" smtClean="0"/>
              <a:t> </a:t>
            </a:r>
            <a:r>
              <a:rPr lang="it-IT" sz="3200" dirty="0" err="1" smtClean="0"/>
              <a:t>transactions</a:t>
            </a:r>
            <a:r>
              <a:rPr lang="it-IT" sz="3200" dirty="0" smtClean="0"/>
              <a:t> </a:t>
            </a:r>
            <a:r>
              <a:rPr lang="it-IT" sz="3200" strike="sngStrike" dirty="0"/>
              <a:t>to </a:t>
            </a:r>
            <a:r>
              <a:rPr lang="it-IT" sz="3200" strike="sngStrike" dirty="0" err="1"/>
              <a:t>recover</a:t>
            </a:r>
            <a:r>
              <a:rPr lang="it-IT" sz="3200" strike="sngStrike" dirty="0"/>
              <a:t> from </a:t>
            </a:r>
            <a:r>
              <a:rPr lang="it-IT" sz="3200" strike="sngStrike" dirty="0" err="1" smtClean="0"/>
              <a:t>application</a:t>
            </a:r>
            <a:r>
              <a:rPr lang="it-IT" sz="3200" strike="sngStrike" dirty="0" smtClean="0"/>
              <a:t> and/or </a:t>
            </a:r>
            <a:r>
              <a:rPr lang="it-IT" sz="3200" strike="sngStrike" dirty="0" err="1" smtClean="0"/>
              <a:t>infrastructure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failures</a:t>
            </a:r>
            <a:endParaRPr lang="it-IT" sz="3200" strike="sngStrike" dirty="0" smtClean="0"/>
          </a:p>
          <a:p>
            <a:pPr lvl="1"/>
            <a:r>
              <a:rPr lang="it-IT" sz="3200" dirty="0" smtClean="0"/>
              <a:t>the </a:t>
            </a:r>
            <a:r>
              <a:rPr lang="it-IT" sz="3200" dirty="0" err="1"/>
              <a:t>need</a:t>
            </a:r>
            <a:r>
              <a:rPr lang="it-IT" sz="3200" dirty="0"/>
              <a:t> </a:t>
            </a:r>
            <a:r>
              <a:rPr lang="it-IT" sz="3200" dirty="0" err="1"/>
              <a:t>also</a:t>
            </a:r>
            <a:r>
              <a:rPr lang="it-IT" sz="3200" dirty="0"/>
              <a:t> </a:t>
            </a:r>
            <a:r>
              <a:rPr lang="it-IT" sz="3200" dirty="0" smtClean="0"/>
              <a:t>of </a:t>
            </a:r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queries</a:t>
            </a:r>
            <a:r>
              <a:rPr lang="it-IT" sz="3200" dirty="0" smtClean="0"/>
              <a:t> </a:t>
            </a:r>
            <a:r>
              <a:rPr lang="it-IT" sz="3200" dirty="0" err="1"/>
              <a:t>that</a:t>
            </a:r>
            <a:r>
              <a:rPr lang="it-IT" sz="3200" dirty="0"/>
              <a:t> </a:t>
            </a:r>
            <a:r>
              <a:rPr lang="it-IT" sz="3200" dirty="0" err="1"/>
              <a:t>retrieve</a:t>
            </a:r>
            <a:r>
              <a:rPr lang="it-IT" sz="3200" dirty="0"/>
              <a:t> data from multiple </a:t>
            </a:r>
            <a:r>
              <a:rPr lang="it-IT" sz="3200" dirty="0" err="1"/>
              <a:t>services</a:t>
            </a:r>
            <a:r>
              <a:rPr lang="it-IT" sz="3200" dirty="0" smtClean="0"/>
              <a:t>.</a:t>
            </a:r>
          </a:p>
          <a:p>
            <a:pPr marL="419100" lvl="1" indent="0">
              <a:buNone/>
            </a:pPr>
            <a:endParaRPr lang="it-IT" sz="3200" dirty="0"/>
          </a:p>
          <a:p>
            <a:r>
              <a:rPr lang="it-IT" sz="3200" dirty="0" smtClean="0"/>
              <a:t>The </a:t>
            </a:r>
            <a:r>
              <a:rPr lang="it-IT" sz="3200" dirty="0" err="1" smtClean="0"/>
              <a:t>failures</a:t>
            </a:r>
            <a:r>
              <a:rPr lang="it-IT" sz="3200" dirty="0" smtClean="0"/>
              <a:t> </a:t>
            </a:r>
            <a:r>
              <a:rPr lang="it-IT" sz="3200" dirty="0" err="1" smtClean="0"/>
              <a:t>issues</a:t>
            </a:r>
            <a:r>
              <a:rPr lang="it-IT" sz="3200" dirty="0" smtClean="0"/>
              <a:t>  </a:t>
            </a:r>
            <a:r>
              <a:rPr lang="it-IT" sz="3200" dirty="0" err="1" smtClean="0"/>
              <a:t>could</a:t>
            </a:r>
            <a:r>
              <a:rPr lang="it-IT" sz="3200" dirty="0" smtClean="0"/>
              <a:t> be mitigate by:</a:t>
            </a:r>
          </a:p>
          <a:p>
            <a:pPr lvl="1"/>
            <a:r>
              <a:rPr lang="it-IT" sz="3200" dirty="0" err="1" smtClean="0"/>
              <a:t>choosing</a:t>
            </a:r>
            <a:r>
              <a:rPr lang="it-IT" sz="3200" dirty="0" smtClean="0"/>
              <a:t> an high reliability message broker </a:t>
            </a:r>
            <a:r>
              <a:rPr lang="it-IT" sz="3200" dirty="0" err="1" smtClean="0"/>
              <a:t>infrastructure</a:t>
            </a:r>
            <a:r>
              <a:rPr lang="it-IT" sz="3200" dirty="0" smtClean="0"/>
              <a:t>; </a:t>
            </a:r>
          </a:p>
          <a:p>
            <a:pPr lvl="1"/>
            <a:r>
              <a:rPr lang="it-IT" sz="3200" dirty="0" smtClean="0"/>
              <a:t>the </a:t>
            </a:r>
            <a:r>
              <a:rPr lang="it-IT" sz="3200" dirty="0" err="1" smtClean="0"/>
              <a:t>scaling</a:t>
            </a:r>
            <a:r>
              <a:rPr lang="it-IT" sz="3200" dirty="0" smtClean="0"/>
              <a:t> out </a:t>
            </a:r>
            <a:r>
              <a:rPr lang="it-IT" sz="3200" dirty="0" err="1" smtClean="0"/>
              <a:t>features</a:t>
            </a:r>
            <a:r>
              <a:rPr lang="it-IT" sz="3200" dirty="0" smtClean="0"/>
              <a:t> of the message broker </a:t>
            </a:r>
            <a:r>
              <a:rPr lang="it-IT" sz="3200" strike="sngStrike" dirty="0" err="1" smtClean="0"/>
              <a:t>that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could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applied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indipendenplty</a:t>
            </a:r>
            <a:r>
              <a:rPr lang="it-IT" sz="3200" strike="sngStrike" dirty="0" smtClean="0"/>
              <a:t> from the </a:t>
            </a:r>
            <a:r>
              <a:rPr lang="it-IT" sz="3200" strike="sngStrike" dirty="0" err="1" smtClean="0"/>
              <a:t>rest</a:t>
            </a:r>
            <a:r>
              <a:rPr lang="it-IT" sz="3200" strike="sngStrike" dirty="0" smtClean="0"/>
              <a:t> of the </a:t>
            </a:r>
            <a:r>
              <a:rPr lang="it-IT" sz="3200" strike="sngStrike" dirty="0" err="1" smtClean="0"/>
              <a:t>system</a:t>
            </a:r>
            <a:r>
              <a:rPr lang="it-IT" sz="3200" strike="sngStrike" dirty="0" smtClean="0"/>
              <a:t> </a:t>
            </a:r>
            <a:endParaRPr lang="it-IT" sz="3200" strike="sngStrike" dirty="0"/>
          </a:p>
        </p:txBody>
      </p:sp>
    </p:spTree>
    <p:extLst>
      <p:ext uri="{BB962C8B-B14F-4D97-AF65-F5344CB8AC3E}">
        <p14:creationId xmlns:p14="http://schemas.microsoft.com/office/powerpoint/2010/main" val="8892774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/>
              <a:t>Event</a:t>
            </a:r>
            <a:r>
              <a:rPr lang="it-IT" dirty="0"/>
              <a:t> </a:t>
            </a:r>
            <a:r>
              <a:rPr lang="it-IT" dirty="0" err="1"/>
              <a:t>driven</a:t>
            </a:r>
            <a:r>
              <a:rPr lang="it-IT" dirty="0"/>
              <a:t> </a:t>
            </a:r>
            <a:r>
              <a:rPr lang="it-IT" dirty="0" err="1" smtClean="0"/>
              <a:t>architecture</a:t>
            </a:r>
            <a:r>
              <a:rPr lang="it-IT" dirty="0" smtClean="0"/>
              <a:t>: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landscape</a:t>
            </a:r>
            <a:endParaRPr lang="it-IT" dirty="0"/>
          </a:p>
        </p:txBody>
      </p:sp>
      <p:grpSp>
        <p:nvGrpSpPr>
          <p:cNvPr id="9" name="Gruppo 8"/>
          <p:cNvGrpSpPr/>
          <p:nvPr/>
        </p:nvGrpSpPr>
        <p:grpSpPr>
          <a:xfrm>
            <a:off x="1919127" y="5154760"/>
            <a:ext cx="3294062" cy="3633544"/>
            <a:chOff x="6187096" y="5024655"/>
            <a:chExt cx="3294062" cy="3633544"/>
          </a:xfrm>
        </p:grpSpPr>
        <p:cxnSp>
          <p:nvCxnSpPr>
            <p:cNvPr id="55" name="Connettore 2 54"/>
            <p:cNvCxnSpPr>
              <a:stCxn id="2" idx="0"/>
              <a:endCxn id="11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7" name="Gruppo 6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2" name="Rettangolo arrotondato 1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BOOKING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3" name="Cilindro 2"/>
              <p:cNvSpPr/>
              <p:nvPr/>
            </p:nvSpPr>
            <p:spPr bwMode="auto">
              <a:xfrm>
                <a:off x="7002151" y="7073721"/>
                <a:ext cx="1656184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200" b="1" i="0" u="none" strike="noStrike" cap="none" normalizeH="0" baseline="0" dirty="0" err="1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MySql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11" name="Ovale 10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sp>
        <p:nvSpPr>
          <p:cNvPr id="12328" name="Fumetto 2 12327"/>
          <p:cNvSpPr/>
          <p:nvPr/>
        </p:nvSpPr>
        <p:spPr bwMode="auto">
          <a:xfrm>
            <a:off x="6759183" y="2767681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http/</a:t>
            </a:r>
            <a:r>
              <a:rPr kumimoji="0" lang="it-IT" sz="4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rest</a:t>
            </a:r>
            <a:endParaRPr kumimoji="0" lang="it-IT" sz="4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37" name="Connettore 2 36"/>
          <p:cNvCxnSpPr>
            <a:endCxn id="11" idx="1"/>
          </p:cNvCxnSpPr>
          <p:nvPr/>
        </p:nvCxnSpPr>
        <p:spPr bwMode="auto">
          <a:xfrm flipH="1">
            <a:off x="3662134" y="4099017"/>
            <a:ext cx="4057828" cy="109398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4" name="Freccia a destra con strisce 5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43" name="Gruppo 42"/>
          <p:cNvGrpSpPr/>
          <p:nvPr/>
        </p:nvGrpSpPr>
        <p:grpSpPr>
          <a:xfrm>
            <a:off x="5887844" y="5193004"/>
            <a:ext cx="3294062" cy="3633544"/>
            <a:chOff x="6187096" y="5024655"/>
            <a:chExt cx="3294062" cy="3633544"/>
          </a:xfrm>
        </p:grpSpPr>
        <p:cxnSp>
          <p:nvCxnSpPr>
            <p:cNvPr id="44" name="Connettore 2 43"/>
            <p:cNvCxnSpPr>
              <a:stCxn id="46" idx="0"/>
              <a:endCxn id="51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45" name="Gruppo 44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46" name="Rettangolo arrotondato 45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MANAGEMENT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48" name="Cilindro 47"/>
              <p:cNvSpPr/>
              <p:nvPr/>
            </p:nvSpPr>
            <p:spPr bwMode="auto">
              <a:xfrm>
                <a:off x="7002151" y="7073721"/>
                <a:ext cx="1656184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200" b="1" i="0" u="none" strike="noStrike" cap="none" normalizeH="0" baseline="0" dirty="0" err="1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MySql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1" name="Ovale 50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grpSp>
        <p:nvGrpSpPr>
          <p:cNvPr id="52" name="Gruppo 51"/>
          <p:cNvGrpSpPr/>
          <p:nvPr/>
        </p:nvGrpSpPr>
        <p:grpSpPr>
          <a:xfrm>
            <a:off x="10084271" y="5193004"/>
            <a:ext cx="3294062" cy="3633544"/>
            <a:chOff x="6187096" y="5024655"/>
            <a:chExt cx="3294062" cy="3633544"/>
          </a:xfrm>
        </p:grpSpPr>
        <p:cxnSp>
          <p:nvCxnSpPr>
            <p:cNvPr id="53" name="Connettore 2 52"/>
            <p:cNvCxnSpPr>
              <a:stCxn id="57" idx="0"/>
              <a:endCxn id="59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56" name="Gruppo 55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57" name="Rettangolo arrotondato 56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MATERIALIZED</a:t>
                </a:r>
              </a:p>
              <a:p>
                <a:pPr algn="ctr" eaLnBrk="1" hangingPunct="1"/>
                <a:r>
                  <a:rPr kumimoji="0" lang="it-IT" sz="2800" i="0" u="none" strike="noStrike" normalizeH="0" baseline="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  <a:ea typeface="ヒラギノ角ゴ ProN W3" charset="0"/>
                    <a:cs typeface="ヒラギノ角ゴ ProN W3" charset="0"/>
                    <a:sym typeface="Gill Sans" charset="0"/>
                  </a:rPr>
                  <a:t>VIEW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8" name="Cilindro 57"/>
              <p:cNvSpPr/>
              <p:nvPr/>
            </p:nvSpPr>
            <p:spPr bwMode="auto">
              <a:xfrm>
                <a:off x="6691152" y="7073721"/>
                <a:ext cx="2304255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it-IT" sz="3200" b="1" dirty="0" err="1" smtClean="0">
                    <a:solidFill>
                      <a:schemeClr val="bg1"/>
                    </a:solidFill>
                    <a:ea typeface="ヒラギノ角ゴ ProN W3" charset="0"/>
                    <a:cs typeface="ヒラギノ角ゴ ProN W3" charset="0"/>
                  </a:rPr>
                  <a:t>MongoDB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9" name="Ovale 58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sp>
        <p:nvSpPr>
          <p:cNvPr id="61" name="Cilindro 60"/>
          <p:cNvSpPr/>
          <p:nvPr/>
        </p:nvSpPr>
        <p:spPr bwMode="auto">
          <a:xfrm rot="5400000">
            <a:off x="6770506" y="4379566"/>
            <a:ext cx="1800199" cy="13254269"/>
          </a:xfrm>
          <a:prstGeom prst="can">
            <a:avLst/>
          </a:prstGeom>
          <a:solidFill>
            <a:srgbClr val="FF3399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r>
              <a:rPr lang="it-IT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Message </a:t>
            </a:r>
            <a:r>
              <a:rPr lang="it-IT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Broker – Apache Kafka</a:t>
            </a:r>
            <a:endParaRPr lang="it-IT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cxnSp>
        <p:nvCxnSpPr>
          <p:cNvPr id="85" name="Connettore 2 84"/>
          <p:cNvCxnSpPr>
            <a:endCxn id="51" idx="1"/>
          </p:cNvCxnSpPr>
          <p:nvPr/>
        </p:nvCxnSpPr>
        <p:spPr bwMode="auto">
          <a:xfrm flipH="1">
            <a:off x="7630851" y="4099017"/>
            <a:ext cx="89111" cy="1132231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6" name="Connettore 2 85"/>
          <p:cNvCxnSpPr>
            <a:endCxn id="59" idx="7"/>
          </p:cNvCxnSpPr>
          <p:nvPr/>
        </p:nvCxnSpPr>
        <p:spPr bwMode="auto">
          <a:xfrm>
            <a:off x="7719962" y="4099017"/>
            <a:ext cx="3915363" cy="1132231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2" name="Connettore 2 63"/>
          <p:cNvCxnSpPr>
            <a:stCxn id="57" idx="2"/>
          </p:cNvCxnSpPr>
          <p:nvPr/>
        </p:nvCxnSpPr>
        <p:spPr bwMode="auto">
          <a:xfrm>
            <a:off x="11731302" y="8826548"/>
            <a:ext cx="9152" cy="1289554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7" name="Connettore 2 63"/>
          <p:cNvCxnSpPr>
            <a:stCxn id="46" idx="2"/>
          </p:cNvCxnSpPr>
          <p:nvPr/>
        </p:nvCxnSpPr>
        <p:spPr bwMode="auto">
          <a:xfrm flipH="1">
            <a:off x="7479495" y="8826548"/>
            <a:ext cx="55380" cy="1289554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8" name="Connettore 2 63"/>
          <p:cNvCxnSpPr>
            <a:stCxn id="2" idx="2"/>
          </p:cNvCxnSpPr>
          <p:nvPr/>
        </p:nvCxnSpPr>
        <p:spPr bwMode="auto">
          <a:xfrm flipH="1">
            <a:off x="3562274" y="8788304"/>
            <a:ext cx="3884" cy="1280055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5" name="Segnaposto contenuto 2"/>
          <p:cNvSpPr>
            <a:spLocks noGrp="1"/>
          </p:cNvSpPr>
          <p:nvPr>
            <p:ph idx="1"/>
          </p:nvPr>
        </p:nvSpPr>
        <p:spPr>
          <a:xfrm>
            <a:off x="14108782" y="1676400"/>
            <a:ext cx="10103768" cy="9611320"/>
          </a:xfrm>
        </p:spPr>
        <p:txBody>
          <a:bodyPr/>
          <a:lstStyle/>
          <a:p>
            <a:r>
              <a:rPr lang="it-IT" sz="3600" b="1" dirty="0" smtClean="0"/>
              <a:t>Base model of an </a:t>
            </a:r>
            <a:r>
              <a:rPr lang="it-IT" sz="3600" b="1" dirty="0" err="1" smtClean="0"/>
              <a:t>event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driven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architecture</a:t>
            </a:r>
            <a:endParaRPr lang="it-IT" sz="3600" b="1" dirty="0" smtClean="0"/>
          </a:p>
          <a:p>
            <a:pPr lvl="1"/>
            <a:r>
              <a:rPr lang="it-IT" sz="3600" dirty="0" smtClean="0"/>
              <a:t>Business </a:t>
            </a:r>
            <a:r>
              <a:rPr lang="it-IT" sz="3600" dirty="0" err="1" smtClean="0"/>
              <a:t>transation</a:t>
            </a:r>
            <a:r>
              <a:rPr lang="it-IT" sz="3600" dirty="0" smtClean="0"/>
              <a:t> </a:t>
            </a:r>
            <a:r>
              <a:rPr lang="it-IT" sz="3600" dirty="0" err="1" smtClean="0"/>
              <a:t>corresponds</a:t>
            </a:r>
            <a:r>
              <a:rPr lang="it-IT" sz="3600" dirty="0" smtClean="0"/>
              <a:t> to a </a:t>
            </a:r>
            <a:r>
              <a:rPr lang="it-IT" sz="3600" dirty="0" err="1" smtClean="0"/>
              <a:t>series</a:t>
            </a:r>
            <a:r>
              <a:rPr lang="it-IT" sz="3600" dirty="0" smtClean="0"/>
              <a:t> of </a:t>
            </a:r>
            <a:r>
              <a:rPr lang="it-IT" sz="3600" dirty="0" err="1" smtClean="0"/>
              <a:t>steps</a:t>
            </a:r>
            <a:endParaRPr lang="it-IT" sz="3600" dirty="0" smtClean="0"/>
          </a:p>
          <a:p>
            <a:pPr lvl="1"/>
            <a:r>
              <a:rPr lang="it-IT" sz="3600" dirty="0" smtClean="0"/>
              <a:t>For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step</a:t>
            </a:r>
            <a:r>
              <a:rPr lang="it-IT" sz="3600" dirty="0" smtClean="0"/>
              <a:t> </a:t>
            </a:r>
            <a:r>
              <a:rPr lang="it-IT" sz="3600" dirty="0" err="1" smtClean="0"/>
              <a:t>one</a:t>
            </a:r>
            <a:r>
              <a:rPr lang="it-IT" sz="3600" dirty="0" smtClean="0"/>
              <a:t> microservice update a business </a:t>
            </a:r>
            <a:r>
              <a:rPr lang="it-IT" sz="3600" dirty="0" err="1" smtClean="0"/>
              <a:t>entity</a:t>
            </a:r>
            <a:r>
              <a:rPr lang="it-IT" sz="3600" dirty="0" smtClean="0"/>
              <a:t> an </a:t>
            </a:r>
            <a:r>
              <a:rPr lang="it-IT" sz="3600" dirty="0" err="1" smtClean="0"/>
              <a:t>publish</a:t>
            </a:r>
            <a:r>
              <a:rPr lang="it-IT" sz="3600" dirty="0" smtClean="0"/>
              <a:t> an </a:t>
            </a:r>
            <a:r>
              <a:rPr lang="it-IT" sz="3600" dirty="0" err="1" smtClean="0"/>
              <a:t>event</a:t>
            </a:r>
            <a:r>
              <a:rPr lang="it-IT" sz="3600" dirty="0" smtClean="0"/>
              <a:t>  </a:t>
            </a:r>
            <a:r>
              <a:rPr lang="it-IT" sz="3600" dirty="0" err="1" smtClean="0"/>
              <a:t>triggering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next</a:t>
            </a:r>
            <a:r>
              <a:rPr lang="it-IT" sz="3600" dirty="0" smtClean="0"/>
              <a:t> </a:t>
            </a:r>
            <a:r>
              <a:rPr lang="it-IT" sz="3600" dirty="0" err="1" smtClean="0"/>
              <a:t>step</a:t>
            </a:r>
            <a:endParaRPr lang="it-IT" sz="3600" dirty="0" smtClean="0"/>
          </a:p>
          <a:p>
            <a:pPr lvl="1"/>
            <a:r>
              <a:rPr lang="it-IT" sz="3600" dirty="0" err="1" smtClean="0"/>
              <a:t>Materialized</a:t>
            </a:r>
            <a:r>
              <a:rPr lang="it-IT" sz="3600" dirty="0" smtClean="0"/>
              <a:t> </a:t>
            </a:r>
            <a:r>
              <a:rPr lang="it-IT" sz="3600" dirty="0" err="1" smtClean="0"/>
              <a:t>view</a:t>
            </a:r>
            <a:r>
              <a:rPr lang="it-IT" sz="3600" dirty="0" smtClean="0"/>
              <a:t> </a:t>
            </a:r>
            <a:r>
              <a:rPr lang="it-IT" sz="3600" dirty="0" err="1" smtClean="0"/>
              <a:t>uses</a:t>
            </a:r>
            <a:r>
              <a:rPr lang="it-IT" sz="3600" dirty="0" smtClean="0"/>
              <a:t> </a:t>
            </a:r>
            <a:r>
              <a:rPr lang="it-IT" sz="3600" dirty="0" err="1" smtClean="0"/>
              <a:t>these</a:t>
            </a:r>
            <a:r>
              <a:rPr lang="it-IT" sz="3600" dirty="0" smtClean="0"/>
              <a:t> </a:t>
            </a:r>
            <a:r>
              <a:rPr lang="it-IT" sz="3600" dirty="0" err="1" smtClean="0"/>
              <a:t>events</a:t>
            </a:r>
            <a:r>
              <a:rPr lang="it-IT" sz="3600" dirty="0" smtClean="0"/>
              <a:t> to join data </a:t>
            </a:r>
            <a:r>
              <a:rPr lang="it-IT" sz="3600" dirty="0" err="1" smtClean="0"/>
              <a:t>owned</a:t>
            </a:r>
            <a:r>
              <a:rPr lang="it-IT" sz="3600" dirty="0" smtClean="0"/>
              <a:t> by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endParaRPr lang="it-IT" sz="3600" dirty="0" smtClean="0"/>
          </a:p>
          <a:p>
            <a:r>
              <a:rPr lang="it-IT" sz="3600" b="1" dirty="0" err="1" smtClean="0"/>
              <a:t>Example</a:t>
            </a:r>
            <a:r>
              <a:rPr lang="it-IT" sz="3600" b="1" dirty="0" smtClean="0"/>
              <a:t> of «</a:t>
            </a:r>
            <a:r>
              <a:rPr lang="it-IT" sz="3600" b="1" dirty="0" err="1" smtClean="0"/>
              <a:t>poliglot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persistance</a:t>
            </a:r>
            <a:r>
              <a:rPr lang="it-IT" sz="3600" b="1" dirty="0" smtClean="0"/>
              <a:t>»</a:t>
            </a:r>
          </a:p>
          <a:p>
            <a:pPr lvl="1"/>
            <a:r>
              <a:rPr lang="it-IT" sz="3600" b="1" i="1" dirty="0"/>
              <a:t>Booking</a:t>
            </a:r>
            <a:r>
              <a:rPr lang="it-IT" sz="3600" dirty="0"/>
              <a:t> and </a:t>
            </a:r>
            <a:r>
              <a:rPr lang="it-IT" sz="3600" b="1" i="1" dirty="0"/>
              <a:t>Management</a:t>
            </a:r>
            <a:r>
              <a:rPr lang="it-IT" sz="3600" i="1" dirty="0"/>
              <a:t>  </a:t>
            </a:r>
            <a:r>
              <a:rPr lang="it-IT" sz="3600" dirty="0" err="1"/>
              <a:t>services</a:t>
            </a:r>
            <a:r>
              <a:rPr lang="it-IT" sz="3600" dirty="0"/>
              <a:t> with a </a:t>
            </a:r>
            <a:r>
              <a:rPr lang="it-IT" sz="3600" dirty="0" err="1"/>
              <a:t>MySql</a:t>
            </a:r>
            <a:r>
              <a:rPr lang="it-IT" sz="3600" dirty="0"/>
              <a:t> data </a:t>
            </a:r>
            <a:r>
              <a:rPr lang="it-IT" sz="3600" dirty="0" err="1"/>
              <a:t>store</a:t>
            </a:r>
            <a:endParaRPr lang="it-IT" sz="3600" dirty="0"/>
          </a:p>
          <a:p>
            <a:pPr lvl="1"/>
            <a:r>
              <a:rPr lang="it-IT" sz="3600" b="1" i="1" dirty="0" err="1"/>
              <a:t>Materialized</a:t>
            </a:r>
            <a:r>
              <a:rPr lang="it-IT" sz="3600" b="1" i="1" dirty="0"/>
              <a:t> </a:t>
            </a:r>
            <a:r>
              <a:rPr lang="it-IT" sz="3600" b="1" i="1" dirty="0" err="1"/>
              <a:t>view</a:t>
            </a:r>
            <a:r>
              <a:rPr lang="it-IT" sz="3600" b="1" i="1" dirty="0"/>
              <a:t> </a:t>
            </a:r>
            <a:r>
              <a:rPr lang="it-IT" sz="3600" dirty="0"/>
              <a:t>service with a </a:t>
            </a:r>
            <a:r>
              <a:rPr lang="it-IT" sz="3600" dirty="0" err="1"/>
              <a:t>Mongo</a:t>
            </a:r>
            <a:r>
              <a:rPr lang="it-IT" sz="3600" dirty="0"/>
              <a:t> data </a:t>
            </a:r>
            <a:r>
              <a:rPr lang="it-IT" sz="3600" dirty="0" err="1"/>
              <a:t>store</a:t>
            </a:r>
            <a:endParaRPr lang="it-IT" sz="3600" dirty="0"/>
          </a:p>
          <a:p>
            <a:pPr marL="0" indent="0">
              <a:buNone/>
            </a:pPr>
            <a:endParaRPr lang="it-IT" sz="3600" dirty="0" smtClean="0"/>
          </a:p>
          <a:p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lvl="1"/>
            <a:endParaRPr lang="it-IT" sz="3600" dirty="0"/>
          </a:p>
          <a:p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39736509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17538" y="527050"/>
            <a:ext cx="23134637" cy="1358900"/>
          </a:xfrm>
        </p:spPr>
        <p:txBody>
          <a:bodyPr/>
          <a:lstStyle/>
          <a:p>
            <a:r>
              <a:rPr lang="it-IT" dirty="0" smtClean="0"/>
              <a:t>Base model: </a:t>
            </a:r>
            <a:r>
              <a:rPr lang="it-IT" dirty="0" err="1" smtClean="0"/>
              <a:t>topics</a:t>
            </a:r>
            <a:r>
              <a:rPr lang="it-IT" dirty="0" smtClean="0"/>
              <a:t> </a:t>
            </a:r>
            <a:r>
              <a:rPr lang="it-IT" dirty="0" err="1" smtClean="0"/>
              <a:t>publish</a:t>
            </a:r>
            <a:r>
              <a:rPr lang="it-IT" dirty="0" smtClean="0"/>
              <a:t> and </a:t>
            </a:r>
            <a:r>
              <a:rPr lang="it-IT" dirty="0" err="1" smtClean="0"/>
              <a:t>subscribe</a:t>
            </a:r>
            <a:r>
              <a:rPr lang="it-IT" dirty="0" smtClean="0"/>
              <a:t> </a:t>
            </a:r>
            <a:r>
              <a:rPr lang="it-IT" dirty="0" err="1" smtClean="0"/>
              <a:t>details</a:t>
            </a:r>
            <a:endParaRPr lang="it-IT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3237" y="3495180"/>
            <a:ext cx="7698177" cy="444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0975" y="3344479"/>
            <a:ext cx="7552262" cy="4599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80" y="3495180"/>
            <a:ext cx="7669823" cy="444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19" name="Gruppo 18"/>
          <p:cNvGrpSpPr/>
          <p:nvPr/>
        </p:nvGrpSpPr>
        <p:grpSpPr>
          <a:xfrm>
            <a:off x="958753" y="8180926"/>
            <a:ext cx="4866355" cy="584775"/>
            <a:chOff x="958753" y="6552151"/>
            <a:chExt cx="4866355" cy="584775"/>
          </a:xfrm>
        </p:grpSpPr>
        <p:cxnSp>
          <p:nvCxnSpPr>
            <p:cNvPr id="8" name="Connettore 2 63"/>
            <p:cNvCxnSpPr/>
            <p:nvPr/>
          </p:nvCxnSpPr>
          <p:spPr bwMode="auto">
            <a:xfrm rot="10800000">
              <a:off x="958753" y="6844538"/>
              <a:ext cx="2286988" cy="1"/>
            </a:xfrm>
            <a:prstGeom prst="curvedConnector3">
              <a:avLst>
                <a:gd name="adj1" fmla="val 50000"/>
              </a:avLst>
            </a:prstGeom>
            <a:solidFill>
              <a:srgbClr val="BBE0E3"/>
            </a:solidFill>
            <a:ln w="101600" cap="flat" cmpd="sng" algn="ctr">
              <a:solidFill>
                <a:schemeClr val="tx1"/>
              </a:solidFill>
              <a:prstDash val="sysDash"/>
              <a:round/>
              <a:headEnd type="triangl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3" name="CasellaDiTesto 12"/>
            <p:cNvSpPr txBox="1"/>
            <p:nvPr/>
          </p:nvSpPr>
          <p:spPr>
            <a:xfrm>
              <a:off x="3323315" y="6552151"/>
              <a:ext cx="25017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200" b="1" dirty="0" err="1" smtClean="0"/>
                <a:t>Subscriber</a:t>
              </a:r>
              <a:endParaRPr lang="it-IT" sz="3200" b="1" dirty="0"/>
            </a:p>
          </p:txBody>
        </p:sp>
      </p:grpSp>
      <p:grpSp>
        <p:nvGrpSpPr>
          <p:cNvPr id="18" name="Gruppo 17"/>
          <p:cNvGrpSpPr/>
          <p:nvPr/>
        </p:nvGrpSpPr>
        <p:grpSpPr>
          <a:xfrm>
            <a:off x="965038" y="8765701"/>
            <a:ext cx="4900765" cy="584775"/>
            <a:chOff x="958755" y="7136926"/>
            <a:chExt cx="4900765" cy="584775"/>
          </a:xfrm>
        </p:grpSpPr>
        <p:cxnSp>
          <p:nvCxnSpPr>
            <p:cNvPr id="9" name="Connettore 2 63"/>
            <p:cNvCxnSpPr/>
            <p:nvPr/>
          </p:nvCxnSpPr>
          <p:spPr bwMode="auto">
            <a:xfrm rot="10800000">
              <a:off x="958755" y="7429313"/>
              <a:ext cx="2283102" cy="12700"/>
            </a:xfrm>
            <a:prstGeom prst="curvedConnector3">
              <a:avLst>
                <a:gd name="adj1" fmla="val 50000"/>
              </a:avLst>
            </a:prstGeom>
            <a:solidFill>
              <a:srgbClr val="BBE0E3"/>
            </a:solidFill>
            <a:ln w="1016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7" name="CasellaDiTesto 16"/>
            <p:cNvSpPr txBox="1"/>
            <p:nvPr/>
          </p:nvSpPr>
          <p:spPr>
            <a:xfrm>
              <a:off x="3357727" y="7136926"/>
              <a:ext cx="25017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200" b="1" dirty="0" smtClean="0"/>
                <a:t>Publisher</a:t>
              </a:r>
              <a:endParaRPr lang="it-IT" sz="3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548523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uppo 5"/>
          <p:cNvGrpSpPr>
            <a:grpSpLocks/>
          </p:cNvGrpSpPr>
          <p:nvPr/>
        </p:nvGrpSpPr>
        <p:grpSpPr bwMode="auto">
          <a:xfrm>
            <a:off x="2600325" y="2052638"/>
            <a:ext cx="17992725" cy="10067849"/>
            <a:chOff x="1371600" y="681317"/>
            <a:chExt cx="17992167" cy="10067597"/>
          </a:xfrm>
        </p:grpSpPr>
        <p:sp>
          <p:nvSpPr>
            <p:cNvPr id="12325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A</a:t>
              </a:r>
            </a:p>
            <a:p>
              <a:pPr algn="ctr" eaLnBrk="1" hangingPunct="1"/>
              <a:r>
                <a:rPr lang="it-IT" sz="2400"/>
                <a:t>BOOKING </a:t>
              </a:r>
            </a:p>
          </p:txBody>
        </p:sp>
        <p:cxnSp>
          <p:nvCxnSpPr>
            <p:cNvPr id="4" name="Connettore 2 3"/>
            <p:cNvCxnSpPr>
              <a:stCxn id="12325" idx="2"/>
            </p:cNvCxnSpPr>
            <p:nvPr/>
          </p:nvCxnSpPr>
          <p:spPr bwMode="auto">
            <a:xfrm flipH="1">
              <a:off x="2743157" y="1905001"/>
              <a:ext cx="43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27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B</a:t>
              </a:r>
            </a:p>
            <a:p>
              <a:pPr algn="ctr" eaLnBrk="1" hangingPunct="1"/>
              <a:r>
                <a:rPr lang="it-IT" sz="2400"/>
                <a:t>MANAGEMENT</a:t>
              </a:r>
            </a:p>
          </p:txBody>
        </p:sp>
        <p:cxnSp>
          <p:nvCxnSpPr>
            <p:cNvPr id="60" name="Connettore 2 59"/>
            <p:cNvCxnSpPr>
              <a:stCxn id="12327" idx="2"/>
            </p:cNvCxnSpPr>
            <p:nvPr/>
          </p:nvCxnSpPr>
          <p:spPr bwMode="auto">
            <a:xfrm flipH="1">
              <a:off x="5791200" y="1905001"/>
              <a:ext cx="1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29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C</a:t>
              </a:r>
            </a:p>
            <a:p>
              <a:pPr algn="ctr" eaLnBrk="1" hangingPunct="1"/>
              <a:r>
                <a:rPr lang="it-IT" sz="2400"/>
                <a:t>MATERIALIZED VIEW</a:t>
              </a:r>
            </a:p>
          </p:txBody>
        </p:sp>
        <p:cxnSp>
          <p:nvCxnSpPr>
            <p:cNvPr id="64" name="Connettore 2 63"/>
            <p:cNvCxnSpPr>
              <a:stCxn id="12329" idx="2"/>
            </p:cNvCxnSpPr>
            <p:nvPr/>
          </p:nvCxnSpPr>
          <p:spPr bwMode="auto">
            <a:xfrm flipH="1">
              <a:off x="8848166" y="1900518"/>
              <a:ext cx="1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1" name="Rettangolo 66"/>
            <p:cNvSpPr>
              <a:spLocks noChangeArrowheads="1"/>
            </p:cNvSpPr>
            <p:nvPr/>
          </p:nvSpPr>
          <p:spPr bwMode="auto">
            <a:xfrm>
              <a:off x="10520085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#1</a:t>
              </a:r>
            </a:p>
            <a:p>
              <a:pPr algn="ctr" eaLnBrk="1" hangingPunct="1"/>
              <a:r>
                <a:rPr lang="it-IT" sz="2400" dirty="0" smtClean="0"/>
                <a:t>PENDING REQUESTS</a:t>
              </a:r>
              <a:endParaRPr lang="it-IT" sz="2400" dirty="0"/>
            </a:p>
          </p:txBody>
        </p:sp>
        <p:cxnSp>
          <p:nvCxnSpPr>
            <p:cNvPr id="68" name="Connettore 2 67"/>
            <p:cNvCxnSpPr>
              <a:stCxn id="12331" idx="2"/>
            </p:cNvCxnSpPr>
            <p:nvPr/>
          </p:nvCxnSpPr>
          <p:spPr bwMode="auto">
            <a:xfrm flipH="1">
              <a:off x="11883699" y="1900518"/>
              <a:ext cx="7987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3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#2</a:t>
              </a:r>
            </a:p>
            <a:p>
              <a:pPr algn="ctr" eaLnBrk="1" hangingPunct="1"/>
              <a:endParaRPr lang="it-IT" sz="2400" dirty="0" smtClean="0"/>
            </a:p>
            <a:p>
              <a:pPr algn="ctr" eaLnBrk="1" hangingPunct="1"/>
              <a:r>
                <a:rPr lang="it-IT" sz="2400" dirty="0" smtClean="0"/>
                <a:t>CONFIRMED</a:t>
              </a:r>
              <a:endParaRPr lang="it-IT" sz="2400" dirty="0"/>
            </a:p>
          </p:txBody>
        </p:sp>
        <p:cxnSp>
          <p:nvCxnSpPr>
            <p:cNvPr id="72" name="Connettore 2 71"/>
            <p:cNvCxnSpPr>
              <a:stCxn id="12333" idx="2"/>
            </p:cNvCxnSpPr>
            <p:nvPr/>
          </p:nvCxnSpPr>
          <p:spPr bwMode="auto">
            <a:xfrm>
              <a:off x="14944167" y="1905001"/>
              <a:ext cx="137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5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#3</a:t>
              </a:r>
            </a:p>
            <a:p>
              <a:pPr algn="ctr" eaLnBrk="1" hangingPunct="1"/>
              <a:r>
                <a:rPr lang="it-IT" sz="2400" dirty="0" smtClean="0"/>
                <a:t>NOT CONFIRMED</a:t>
              </a:r>
              <a:endParaRPr lang="it-IT" sz="2400" dirty="0"/>
            </a:p>
          </p:txBody>
        </p:sp>
        <p:cxnSp>
          <p:nvCxnSpPr>
            <p:cNvPr id="76" name="Connettore 2 75"/>
            <p:cNvCxnSpPr>
              <a:stCxn id="12335" idx="2"/>
            </p:cNvCxnSpPr>
            <p:nvPr/>
          </p:nvCxnSpPr>
          <p:spPr bwMode="auto">
            <a:xfrm>
              <a:off x="17992168" y="1900518"/>
              <a:ext cx="42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291" name="Rettangolo 27"/>
          <p:cNvSpPr>
            <a:spLocks noChangeArrowheads="1"/>
          </p:cNvSpPr>
          <p:nvPr/>
        </p:nvSpPr>
        <p:spPr bwMode="auto">
          <a:xfrm>
            <a:off x="3819525" y="358140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2" name="Gruppo 1"/>
          <p:cNvGrpSpPr/>
          <p:nvPr/>
        </p:nvGrpSpPr>
        <p:grpSpPr>
          <a:xfrm>
            <a:off x="4276725" y="3779838"/>
            <a:ext cx="8686800" cy="711200"/>
            <a:chOff x="3048000" y="2408238"/>
            <a:chExt cx="8686800" cy="711200"/>
          </a:xfrm>
        </p:grpSpPr>
        <p:sp>
          <p:nvSpPr>
            <p:cNvPr id="12292" name="Freccia a destra 28"/>
            <p:cNvSpPr>
              <a:spLocks noChangeArrowheads="1"/>
            </p:cNvSpPr>
            <p:nvPr/>
          </p:nvSpPr>
          <p:spPr bwMode="auto">
            <a:xfrm>
              <a:off x="3048000" y="2814638"/>
              <a:ext cx="8686800" cy="304800"/>
            </a:xfrm>
            <a:prstGeom prst="rightArrow">
              <a:avLst>
                <a:gd name="adj1" fmla="val 50000"/>
                <a:gd name="adj2" fmla="val 5000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293" name="CasellaDiTesto 29"/>
            <p:cNvSpPr txBox="1">
              <a:spLocks noChangeArrowheads="1"/>
            </p:cNvSpPr>
            <p:nvPr/>
          </p:nvSpPr>
          <p:spPr bwMode="auto">
            <a:xfrm>
              <a:off x="9499893" y="2408238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</p:grpSp>
      <p:grpSp>
        <p:nvGrpSpPr>
          <p:cNvPr id="5" name="Gruppo 4"/>
          <p:cNvGrpSpPr/>
          <p:nvPr/>
        </p:nvGrpSpPr>
        <p:grpSpPr>
          <a:xfrm>
            <a:off x="7135813" y="4657725"/>
            <a:ext cx="5838451" cy="676275"/>
            <a:chOff x="5907088" y="3286125"/>
            <a:chExt cx="5838451" cy="676275"/>
          </a:xfrm>
        </p:grpSpPr>
        <p:sp>
          <p:nvSpPr>
            <p:cNvPr id="12294" name="Freccia a destra 107"/>
            <p:cNvSpPr>
              <a:spLocks noChangeArrowheads="1"/>
            </p:cNvSpPr>
            <p:nvPr/>
          </p:nvSpPr>
          <p:spPr bwMode="auto">
            <a:xfrm flipH="1">
              <a:off x="5907088" y="3657600"/>
              <a:ext cx="5743575" cy="304800"/>
            </a:xfrm>
            <a:prstGeom prst="rightArrow">
              <a:avLst>
                <a:gd name="adj1" fmla="val 50000"/>
                <a:gd name="adj2" fmla="val 49988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295" name="CasellaDiTesto 117"/>
            <p:cNvSpPr txBox="1">
              <a:spLocks noChangeArrowheads="1"/>
            </p:cNvSpPr>
            <p:nvPr/>
          </p:nvSpPr>
          <p:spPr bwMode="auto">
            <a:xfrm>
              <a:off x="9026525" y="3286125"/>
              <a:ext cx="271901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</p:grpSp>
      <p:sp>
        <p:nvSpPr>
          <p:cNvPr id="12296" name="Rettangolo 103"/>
          <p:cNvSpPr>
            <a:spLocks noChangeArrowheads="1"/>
          </p:cNvSpPr>
          <p:nvPr/>
        </p:nvSpPr>
        <p:spPr bwMode="auto">
          <a:xfrm>
            <a:off x="12963525" y="4419600"/>
            <a:ext cx="298450" cy="1758156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7" name="Rettangolo 103"/>
          <p:cNvSpPr>
            <a:spLocks noChangeArrowheads="1"/>
          </p:cNvSpPr>
          <p:nvPr/>
        </p:nvSpPr>
        <p:spPr bwMode="auto">
          <a:xfrm>
            <a:off x="9925050" y="5707063"/>
            <a:ext cx="304800" cy="94138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8" name="Freccia a destra 107"/>
          <p:cNvSpPr>
            <a:spLocks noChangeArrowheads="1"/>
          </p:cNvSpPr>
          <p:nvPr/>
        </p:nvSpPr>
        <p:spPr bwMode="auto">
          <a:xfrm flipH="1">
            <a:off x="10229850" y="5810250"/>
            <a:ext cx="2686050" cy="304800"/>
          </a:xfrm>
          <a:prstGeom prst="rightArrow">
            <a:avLst>
              <a:gd name="adj1" fmla="val 50000"/>
              <a:gd name="adj2" fmla="val 50019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9" name="CasellaDiTesto 117"/>
          <p:cNvSpPr txBox="1">
            <a:spLocks noChangeArrowheads="1"/>
          </p:cNvSpPr>
          <p:nvPr/>
        </p:nvSpPr>
        <p:spPr bwMode="auto">
          <a:xfrm>
            <a:off x="10290175" y="5399088"/>
            <a:ext cx="27190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it-IT" sz="2800" b="1" dirty="0"/>
              <a:t>&lt;SUBSCRIBE&gt;</a:t>
            </a:r>
          </a:p>
        </p:txBody>
      </p:sp>
      <p:sp>
        <p:nvSpPr>
          <p:cNvPr id="12300" name="Rettangolo 103"/>
          <p:cNvSpPr>
            <a:spLocks noChangeArrowheads="1"/>
          </p:cNvSpPr>
          <p:nvPr/>
        </p:nvSpPr>
        <p:spPr bwMode="auto">
          <a:xfrm>
            <a:off x="16021050" y="6562725"/>
            <a:ext cx="304800" cy="207803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6" name="Gruppo 5"/>
          <p:cNvGrpSpPr/>
          <p:nvPr/>
        </p:nvGrpSpPr>
        <p:grpSpPr>
          <a:xfrm>
            <a:off x="7229475" y="6315730"/>
            <a:ext cx="8686800" cy="694670"/>
            <a:chOff x="6000750" y="4944130"/>
            <a:chExt cx="8686800" cy="694670"/>
          </a:xfrm>
        </p:grpSpPr>
        <p:sp>
          <p:nvSpPr>
            <p:cNvPr id="12301" name="Freccia a destra 28"/>
            <p:cNvSpPr>
              <a:spLocks noChangeArrowheads="1"/>
            </p:cNvSpPr>
            <p:nvPr/>
          </p:nvSpPr>
          <p:spPr bwMode="auto">
            <a:xfrm>
              <a:off x="6000750" y="5334000"/>
              <a:ext cx="8686800" cy="304800"/>
            </a:xfrm>
            <a:prstGeom prst="rightArrow">
              <a:avLst>
                <a:gd name="adj1" fmla="val 50000"/>
                <a:gd name="adj2" fmla="val 5000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302" name="CasellaDiTesto 29"/>
            <p:cNvSpPr txBox="1">
              <a:spLocks noChangeArrowheads="1"/>
            </p:cNvSpPr>
            <p:nvPr/>
          </p:nvSpPr>
          <p:spPr bwMode="auto">
            <a:xfrm>
              <a:off x="12482128" y="4944130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</p:grpSp>
      <p:sp>
        <p:nvSpPr>
          <p:cNvPr id="12303" name="Rettangolo 27"/>
          <p:cNvSpPr>
            <a:spLocks noChangeArrowheads="1"/>
          </p:cNvSpPr>
          <p:nvPr/>
        </p:nvSpPr>
        <p:spPr bwMode="auto">
          <a:xfrm>
            <a:off x="3802063" y="7399338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7" name="Gruppo 6"/>
          <p:cNvGrpSpPr/>
          <p:nvPr/>
        </p:nvGrpSpPr>
        <p:grpSpPr>
          <a:xfrm>
            <a:off x="4164013" y="7029450"/>
            <a:ext cx="11753476" cy="674688"/>
            <a:chOff x="2935288" y="5657850"/>
            <a:chExt cx="11753476" cy="674688"/>
          </a:xfrm>
        </p:grpSpPr>
        <p:sp>
          <p:nvSpPr>
            <p:cNvPr id="12304" name="Freccia a destra 107"/>
            <p:cNvSpPr>
              <a:spLocks noChangeArrowheads="1"/>
            </p:cNvSpPr>
            <p:nvPr/>
          </p:nvSpPr>
          <p:spPr bwMode="auto">
            <a:xfrm flipH="1">
              <a:off x="2935288" y="6027738"/>
              <a:ext cx="11734800" cy="304800"/>
            </a:xfrm>
            <a:prstGeom prst="rightArrow">
              <a:avLst>
                <a:gd name="adj1" fmla="val 50000"/>
                <a:gd name="adj2" fmla="val 50086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305" name="CasellaDiTesto 117"/>
            <p:cNvSpPr txBox="1">
              <a:spLocks noChangeArrowheads="1"/>
            </p:cNvSpPr>
            <p:nvPr/>
          </p:nvSpPr>
          <p:spPr bwMode="auto">
            <a:xfrm>
              <a:off x="11969750" y="5657850"/>
              <a:ext cx="271901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</p:grpSp>
      <p:sp>
        <p:nvSpPr>
          <p:cNvPr id="12306" name="Rettangolo 103"/>
          <p:cNvSpPr>
            <a:spLocks noChangeArrowheads="1"/>
          </p:cNvSpPr>
          <p:nvPr/>
        </p:nvSpPr>
        <p:spPr bwMode="auto">
          <a:xfrm>
            <a:off x="6831013" y="4876800"/>
            <a:ext cx="304800" cy="464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07" name="Rettangolo 103"/>
          <p:cNvSpPr>
            <a:spLocks noChangeArrowheads="1"/>
          </p:cNvSpPr>
          <p:nvPr/>
        </p:nvSpPr>
        <p:spPr bwMode="auto">
          <a:xfrm>
            <a:off x="9925050" y="8170863"/>
            <a:ext cx="304800" cy="94138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09" name="Rettangolo 103"/>
          <p:cNvSpPr>
            <a:spLocks noChangeArrowheads="1"/>
          </p:cNvSpPr>
          <p:nvPr/>
        </p:nvSpPr>
        <p:spPr bwMode="auto">
          <a:xfrm>
            <a:off x="19069050" y="9529763"/>
            <a:ext cx="304800" cy="174783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11" name="Rettangolo 103"/>
          <p:cNvSpPr>
            <a:spLocks noChangeArrowheads="1"/>
          </p:cNvSpPr>
          <p:nvPr/>
        </p:nvSpPr>
        <p:spPr bwMode="auto">
          <a:xfrm>
            <a:off x="9940925" y="10877550"/>
            <a:ext cx="304800" cy="94138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10275888" y="7859713"/>
            <a:ext cx="5895976" cy="674687"/>
            <a:chOff x="9047163" y="6488113"/>
            <a:chExt cx="5895976" cy="674687"/>
          </a:xfrm>
        </p:grpSpPr>
        <p:sp>
          <p:nvSpPr>
            <p:cNvPr id="12308" name="CasellaDiTesto 117"/>
            <p:cNvSpPr txBox="1">
              <a:spLocks noChangeArrowheads="1"/>
            </p:cNvSpPr>
            <p:nvPr/>
          </p:nvSpPr>
          <p:spPr bwMode="auto">
            <a:xfrm>
              <a:off x="12028115" y="6488113"/>
              <a:ext cx="291502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  <p:sp>
          <p:nvSpPr>
            <p:cNvPr id="12313" name="Freccia a destra 107"/>
            <p:cNvSpPr>
              <a:spLocks noChangeArrowheads="1"/>
            </p:cNvSpPr>
            <p:nvPr/>
          </p:nvSpPr>
          <p:spPr bwMode="auto">
            <a:xfrm flipH="1">
              <a:off x="9047163" y="6858000"/>
              <a:ext cx="5640387" cy="304800"/>
            </a:xfrm>
            <a:prstGeom prst="rightArrow">
              <a:avLst>
                <a:gd name="adj1" fmla="val 50000"/>
                <a:gd name="adj2" fmla="val 50033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sp>
        <p:nvSpPr>
          <p:cNvPr id="12314" name="Rettangolo 27"/>
          <p:cNvSpPr>
            <a:spLocks noChangeArrowheads="1"/>
          </p:cNvSpPr>
          <p:nvPr/>
        </p:nvSpPr>
        <p:spPr bwMode="auto">
          <a:xfrm>
            <a:off x="3829050" y="1012825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133850" y="9630430"/>
            <a:ext cx="14897108" cy="808970"/>
            <a:chOff x="2905125" y="8258830"/>
            <a:chExt cx="14897108" cy="808970"/>
          </a:xfrm>
        </p:grpSpPr>
        <p:sp>
          <p:nvSpPr>
            <p:cNvPr id="12315" name="CasellaDiTesto 117"/>
            <p:cNvSpPr txBox="1">
              <a:spLocks noChangeArrowheads="1"/>
            </p:cNvSpPr>
            <p:nvPr/>
          </p:nvSpPr>
          <p:spPr bwMode="auto">
            <a:xfrm>
              <a:off x="15013452" y="8258830"/>
              <a:ext cx="278878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  <p:grpSp>
          <p:nvGrpSpPr>
            <p:cNvPr id="12316" name="Gruppo 1"/>
            <p:cNvGrpSpPr>
              <a:grpSpLocks/>
            </p:cNvGrpSpPr>
            <p:nvPr/>
          </p:nvGrpSpPr>
          <p:grpSpPr bwMode="auto">
            <a:xfrm>
              <a:off x="2905125" y="8763000"/>
              <a:ext cx="14755813" cy="304800"/>
              <a:chOff x="2904565" y="8534236"/>
              <a:chExt cx="14757101" cy="304872"/>
            </a:xfrm>
          </p:grpSpPr>
          <p:sp>
            <p:nvSpPr>
              <p:cNvPr id="12323" name="Freccia a destra 107"/>
              <p:cNvSpPr>
                <a:spLocks noChangeArrowheads="1"/>
              </p:cNvSpPr>
              <p:nvPr/>
            </p:nvSpPr>
            <p:spPr bwMode="auto">
              <a:xfrm flipH="1">
                <a:off x="2931509" y="8534236"/>
                <a:ext cx="14730157" cy="304872"/>
              </a:xfrm>
              <a:prstGeom prst="rightArrow">
                <a:avLst>
                  <a:gd name="adj1" fmla="val 50000"/>
                  <a:gd name="adj2" fmla="val 49882"/>
                </a:avLst>
              </a:prstGeom>
              <a:pattFill prst="ltVert">
                <a:fgClr>
                  <a:srgbClr val="0070C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2904565" y="8534236"/>
                <a:ext cx="304387" cy="304872"/>
              </a:xfrm>
              <a:prstGeom prst="rightArrow">
                <a:avLst>
                  <a:gd name="adj1" fmla="val 50000"/>
                  <a:gd name="adj2" fmla="val 49986"/>
                </a:avLst>
              </a:pr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grpSp>
        <p:nvGrpSpPr>
          <p:cNvPr id="11" name="Gruppo 10"/>
          <p:cNvGrpSpPr/>
          <p:nvPr/>
        </p:nvGrpSpPr>
        <p:grpSpPr>
          <a:xfrm>
            <a:off x="10266363" y="10579100"/>
            <a:ext cx="8802687" cy="692150"/>
            <a:chOff x="9037638" y="9207500"/>
            <a:chExt cx="8802687" cy="692150"/>
          </a:xfrm>
        </p:grpSpPr>
        <p:sp>
          <p:nvSpPr>
            <p:cNvPr id="12312" name="CasellaDiTesto 117"/>
            <p:cNvSpPr txBox="1">
              <a:spLocks noChangeArrowheads="1"/>
            </p:cNvSpPr>
            <p:nvPr/>
          </p:nvSpPr>
          <p:spPr bwMode="auto">
            <a:xfrm>
              <a:off x="15135226" y="9207500"/>
              <a:ext cx="266701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</a:t>
              </a:r>
              <a:r>
                <a:rPr lang="it-IT" sz="1800" b="1" dirty="0"/>
                <a:t>&gt;</a:t>
              </a:r>
            </a:p>
          </p:txBody>
        </p:sp>
        <p:grpSp>
          <p:nvGrpSpPr>
            <p:cNvPr id="12317" name="Gruppo 2"/>
            <p:cNvGrpSpPr>
              <a:grpSpLocks/>
            </p:cNvGrpSpPr>
            <p:nvPr/>
          </p:nvGrpSpPr>
          <p:grpSpPr bwMode="auto">
            <a:xfrm>
              <a:off x="9037638" y="9594850"/>
              <a:ext cx="8802687" cy="304800"/>
              <a:chOff x="9037034" y="9595310"/>
              <a:chExt cx="8803289" cy="304872"/>
            </a:xfrm>
          </p:grpSpPr>
          <p:sp>
            <p:nvSpPr>
              <p:cNvPr id="12321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37034" y="9595310"/>
                <a:ext cx="8803289" cy="304872"/>
              </a:xfrm>
              <a:prstGeom prst="rightArrow">
                <a:avLst>
                  <a:gd name="adj1" fmla="val 50000"/>
                  <a:gd name="adj2" fmla="val 49997"/>
                </a:avLst>
              </a:prstGeom>
              <a:pattFill prst="ltVert">
                <a:fgClr>
                  <a:srgbClr val="0070C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2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47529" y="9595310"/>
                <a:ext cx="353028" cy="304872"/>
              </a:xfrm>
              <a:prstGeom prst="rightArrow">
                <a:avLst>
                  <a:gd name="adj1" fmla="val 50000"/>
                  <a:gd name="adj2" fmla="val 49985"/>
                </a:avLst>
              </a:pr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grpSp>
        <p:nvGrpSpPr>
          <p:cNvPr id="9" name="Gruppo 8"/>
          <p:cNvGrpSpPr/>
          <p:nvPr/>
        </p:nvGrpSpPr>
        <p:grpSpPr>
          <a:xfrm>
            <a:off x="7229475" y="8850640"/>
            <a:ext cx="11839575" cy="750560"/>
            <a:chOff x="6000750" y="7479040"/>
            <a:chExt cx="11839575" cy="750560"/>
          </a:xfrm>
        </p:grpSpPr>
        <p:sp>
          <p:nvSpPr>
            <p:cNvPr id="12310" name="CasellaDiTesto 29"/>
            <p:cNvSpPr txBox="1">
              <a:spLocks noChangeArrowheads="1"/>
            </p:cNvSpPr>
            <p:nvPr/>
          </p:nvSpPr>
          <p:spPr bwMode="auto">
            <a:xfrm>
              <a:off x="15317639" y="7479040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  <p:grpSp>
          <p:nvGrpSpPr>
            <p:cNvPr id="12318" name="Gruppo 4"/>
            <p:cNvGrpSpPr>
              <a:grpSpLocks/>
            </p:cNvGrpSpPr>
            <p:nvPr/>
          </p:nvGrpSpPr>
          <p:grpSpPr bwMode="auto">
            <a:xfrm>
              <a:off x="6000750" y="7924800"/>
              <a:ext cx="11839575" cy="304800"/>
              <a:chOff x="6000189" y="7924800"/>
              <a:chExt cx="11840135" cy="304872"/>
            </a:xfrm>
          </p:grpSpPr>
          <p:sp>
            <p:nvSpPr>
              <p:cNvPr id="12319" name="Freccia a destra 28"/>
              <p:cNvSpPr>
                <a:spLocks noChangeArrowheads="1"/>
              </p:cNvSpPr>
              <p:nvPr/>
            </p:nvSpPr>
            <p:spPr bwMode="auto">
              <a:xfrm>
                <a:off x="6000189" y="7924800"/>
                <a:ext cx="11840135" cy="304618"/>
              </a:xfrm>
              <a:prstGeom prst="rightArrow">
                <a:avLst>
                  <a:gd name="adj1" fmla="val 50000"/>
                  <a:gd name="adj2" fmla="val 50026"/>
                </a:avLst>
              </a:prstGeom>
              <a:pattFill prst="ltVert">
                <a:fgClr>
                  <a:srgbClr val="00B05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0" name="Freccia a destra 28"/>
              <p:cNvSpPr>
                <a:spLocks noChangeArrowheads="1"/>
              </p:cNvSpPr>
              <p:nvPr/>
            </p:nvSpPr>
            <p:spPr bwMode="auto">
              <a:xfrm>
                <a:off x="17459324" y="7924800"/>
                <a:ext cx="380999" cy="304872"/>
              </a:xfrm>
              <a:prstGeom prst="rightArrow">
                <a:avLst>
                  <a:gd name="adj1" fmla="val 50000"/>
                  <a:gd name="adj2" fmla="val 50086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sp>
        <p:nvSpPr>
          <p:cNvPr id="57" name="Freccia a destra con strisce 56"/>
          <p:cNvSpPr/>
          <p:nvPr/>
        </p:nvSpPr>
        <p:spPr bwMode="auto">
          <a:xfrm>
            <a:off x="2191536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Base model </a:t>
            </a:r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r>
              <a:rPr lang="it-IT" dirty="0" smtClean="0"/>
              <a:t> </a:t>
            </a:r>
            <a:endParaRPr lang="it-IT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animBg="1"/>
      <p:bldP spid="12296" grpId="0" animBg="1"/>
      <p:bldP spid="12297" grpId="0" animBg="1"/>
      <p:bldP spid="12298" grpId="0" animBg="1"/>
      <p:bldP spid="12299" grpId="0"/>
      <p:bldP spid="12300" grpId="0" animBg="1"/>
      <p:bldP spid="12303" grpId="0" animBg="1"/>
      <p:bldP spid="12306" grpId="0" animBg="1"/>
      <p:bldP spid="12307" grpId="0" animBg="1"/>
      <p:bldP spid="12309" grpId="0" animBg="1"/>
      <p:bldP spid="12311" grpId="0" animBg="1"/>
      <p:bldP spid="12314" grpId="0" animBg="1"/>
      <p:bldP spid="57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implementation</a:t>
            </a:r>
            <a:endParaRPr lang="it-IT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320691" y="2791247"/>
            <a:ext cx="158317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B050"/>
                </a:solidFill>
              </a:rPr>
              <a:t>#</a:t>
            </a:r>
            <a:r>
              <a:rPr lang="it-IT" sz="2800" b="1" dirty="0" err="1">
                <a:solidFill>
                  <a:srgbClr val="00B050"/>
                </a:solidFill>
              </a:rPr>
              <a:t>output_pending_topic</a:t>
            </a:r>
            <a:endParaRPr lang="it-IT" sz="2800" b="1" dirty="0">
              <a:solidFill>
                <a:srgbClr val="00B050"/>
              </a:solidFill>
            </a:endParaRPr>
          </a:p>
          <a:p>
            <a:r>
              <a:rPr lang="it-IT" sz="2800" b="1" dirty="0" err="1"/>
              <a:t>spring.cloud.stream.bindings.</a:t>
            </a:r>
            <a:r>
              <a:rPr lang="it-IT" sz="2800" b="1" dirty="0" err="1">
                <a:solidFill>
                  <a:srgbClr val="FF0000"/>
                </a:solidFill>
              </a:rPr>
              <a:t>output_pending_topic</a:t>
            </a:r>
            <a:r>
              <a:rPr lang="it-IT" sz="2800" b="1" dirty="0" smtClean="0"/>
              <a:t>.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content-type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application</a:t>
            </a:r>
            <a:r>
              <a:rPr lang="it-IT" sz="2800" b="1" dirty="0" smtClean="0"/>
              <a:t>/x-java-</a:t>
            </a:r>
            <a:r>
              <a:rPr lang="it-IT" sz="2800" b="1" dirty="0" err="1" smtClean="0"/>
              <a:t>object</a:t>
            </a:r>
            <a:r>
              <a:rPr lang="it-IT" sz="2800" b="1" dirty="0" smtClean="0"/>
              <a:t>;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it.luigibennardis.microservice.domain.Booking</a:t>
            </a:r>
            <a:endParaRPr lang="it-IT" sz="2800" b="1" dirty="0"/>
          </a:p>
          <a:p>
            <a:endParaRPr lang="it-IT" sz="2800" b="1" dirty="0" smtClean="0">
              <a:solidFill>
                <a:srgbClr val="00B050"/>
              </a:solidFill>
            </a:endParaRPr>
          </a:p>
          <a:p>
            <a:r>
              <a:rPr lang="it-IT" sz="2800" b="1" dirty="0" smtClean="0">
                <a:solidFill>
                  <a:srgbClr val="00B050"/>
                </a:solidFill>
              </a:rPr>
              <a:t>#</a:t>
            </a:r>
            <a:r>
              <a:rPr lang="it-IT" sz="2800" b="1" dirty="0" err="1">
                <a:solidFill>
                  <a:srgbClr val="00B050"/>
                </a:solidFill>
              </a:rPr>
              <a:t>input_confirm_topic</a:t>
            </a:r>
            <a:endParaRPr lang="it-IT" sz="2800" b="1" dirty="0">
              <a:solidFill>
                <a:srgbClr val="00B050"/>
              </a:solidFill>
            </a:endParaRPr>
          </a:p>
          <a:p>
            <a:r>
              <a:rPr lang="it-IT" sz="2800" b="1" dirty="0" err="1"/>
              <a:t>spring.cloud.stream.bindings.</a:t>
            </a:r>
            <a:r>
              <a:rPr lang="it-IT" sz="2800" b="1" dirty="0" err="1">
                <a:solidFill>
                  <a:srgbClr val="FF0000"/>
                </a:solidFill>
              </a:rPr>
              <a:t>input_confirm_topic</a:t>
            </a:r>
            <a:r>
              <a:rPr lang="it-IT" sz="2800" b="1" dirty="0" smtClean="0"/>
              <a:t>.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content-type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application</a:t>
            </a:r>
            <a:r>
              <a:rPr lang="it-IT" sz="2800" b="1" dirty="0" smtClean="0"/>
              <a:t>/x-java-</a:t>
            </a:r>
            <a:r>
              <a:rPr lang="it-IT" sz="2800" b="1" dirty="0" err="1" smtClean="0"/>
              <a:t>object</a:t>
            </a:r>
            <a:r>
              <a:rPr lang="it-IT" sz="2800" b="1" dirty="0" smtClean="0"/>
              <a:t>;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it.luigibennardis.microservice.model.TransactionDetails</a:t>
            </a:r>
            <a:endParaRPr lang="it-IT" sz="2800" b="1" dirty="0"/>
          </a:p>
          <a:p>
            <a:endParaRPr lang="it-IT" sz="2800" b="1" dirty="0"/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281469" y="5422736"/>
            <a:ext cx="12988997" cy="151216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194" y="1629991"/>
            <a:ext cx="17064198" cy="928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CasellaDiTesto 10"/>
          <p:cNvSpPr txBox="1"/>
          <p:nvPr/>
        </p:nvSpPr>
        <p:spPr>
          <a:xfrm>
            <a:off x="237177" y="7599288"/>
            <a:ext cx="152203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ISinkConfirmTopic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INPUT_CONFIRM_TOPIC = 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 err="1">
                <a:solidFill>
                  <a:schemeClr val="tx1"/>
                </a:solidFill>
                <a:latin typeface="Consolas"/>
              </a:rPr>
              <a:t>confirmBookingTopic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Input(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INPUT_CONFIRM_TOPIC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confirmBookingTopic</a:t>
            </a:r>
            <a:r>
              <a:rPr lang="it-IT" sz="2400" dirty="0" smtClean="0">
                <a:latin typeface="Consolas"/>
              </a:rPr>
              <a:t>();</a:t>
            </a: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INPUT_NOT_CONFIRM_TOPIC = "</a:t>
            </a:r>
            <a:r>
              <a:rPr lang="it-IT" sz="2400" dirty="0" err="1">
                <a:solidFill>
                  <a:schemeClr val="tx1"/>
                </a:solidFill>
                <a:latin typeface="Consolas"/>
              </a:rPr>
              <a:t>notConfirmBookingTopic</a:t>
            </a:r>
            <a:r>
              <a:rPr lang="it-IT" sz="2400" dirty="0">
                <a:latin typeface="Consolas"/>
              </a:rPr>
              <a:t>";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Input(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INPUT_NOT_CONFIRM_TOPIC</a:t>
            </a:r>
            <a:r>
              <a:rPr lang="it-IT" sz="2400" dirty="0">
                <a:latin typeface="Consolas"/>
              </a:rPr>
              <a:t>)</a:t>
            </a:r>
          </a:p>
          <a:p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notConfirmBookingTopic</a:t>
            </a:r>
            <a:r>
              <a:rPr lang="it-IT" sz="2400" dirty="0" smtClean="0">
                <a:latin typeface="Consolas"/>
              </a:rPr>
              <a:t>();</a:t>
            </a:r>
          </a:p>
        </p:txBody>
      </p:sp>
      <p:sp>
        <p:nvSpPr>
          <p:cNvPr id="12" name="Rettangolo 11"/>
          <p:cNvSpPr/>
          <p:nvPr/>
        </p:nvSpPr>
        <p:spPr bwMode="auto">
          <a:xfrm>
            <a:off x="1127792" y="8950970"/>
            <a:ext cx="8574523" cy="122168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4341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/>
              <a:t>Topics</a:t>
            </a:r>
            <a:r>
              <a:rPr lang="it-IT" sz="3600" b="1" dirty="0"/>
              <a:t> </a:t>
            </a:r>
            <a:r>
              <a:rPr lang="it-IT" sz="3600" b="1" dirty="0" err="1"/>
              <a:t>publishing</a:t>
            </a:r>
            <a:r>
              <a:rPr lang="it-IT" sz="3600" b="1" dirty="0"/>
              <a:t> Implementation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Spring </a:t>
            </a:r>
            <a:r>
              <a:rPr lang="it-IT" sz="3600" dirty="0" err="1" smtClean="0"/>
              <a:t>Cloud</a:t>
            </a:r>
            <a:r>
              <a:rPr lang="it-IT" sz="3600" dirty="0" smtClean="0"/>
              <a:t> </a:t>
            </a:r>
            <a:r>
              <a:rPr lang="it-IT" sz="3600" dirty="0" err="1" smtClean="0"/>
              <a:t>Stream</a:t>
            </a:r>
            <a:r>
              <a:rPr lang="it-IT" sz="3600" dirty="0" smtClean="0"/>
              <a:t> </a:t>
            </a:r>
            <a:r>
              <a:rPr lang="it-IT" sz="3600" dirty="0" err="1" smtClean="0"/>
              <a:t>dependency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Declarative</a:t>
            </a:r>
            <a:r>
              <a:rPr lang="it-IT" sz="3600" dirty="0" smtClean="0"/>
              <a:t>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binding </a:t>
            </a:r>
            <a:r>
              <a:rPr lang="it-IT" sz="3600" dirty="0" err="1" smtClean="0"/>
              <a:t>definition</a:t>
            </a:r>
            <a:r>
              <a:rPr lang="it-IT" sz="3600" dirty="0"/>
              <a:t> </a:t>
            </a:r>
            <a:r>
              <a:rPr lang="it-IT" sz="3600" dirty="0" smtClean="0"/>
              <a:t>with java </a:t>
            </a:r>
            <a:r>
              <a:rPr lang="it-IT" sz="3600" dirty="0" err="1" smtClean="0"/>
              <a:t>object</a:t>
            </a:r>
            <a:r>
              <a:rPr lang="it-IT" sz="3600" dirty="0" smtClean="0"/>
              <a:t> </a:t>
            </a:r>
            <a:r>
              <a:rPr lang="it-IT" sz="3600" dirty="0" err="1" smtClean="0"/>
              <a:t>typed</a:t>
            </a:r>
            <a:r>
              <a:rPr lang="it-IT" sz="3600" dirty="0" smtClean="0"/>
              <a:t> </a:t>
            </a:r>
            <a:r>
              <a:rPr lang="it-IT" sz="3600" dirty="0" err="1" smtClean="0"/>
              <a:t>content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declaration</a:t>
            </a:r>
            <a:r>
              <a:rPr lang="it-IT" sz="3600" dirty="0" smtClean="0"/>
              <a:t> </a:t>
            </a:r>
            <a:r>
              <a:rPr lang="it-IT" sz="3600" dirty="0"/>
              <a:t>of </a:t>
            </a:r>
            <a:r>
              <a:rPr lang="it-IT" sz="3600" dirty="0" err="1"/>
              <a:t>subscribing</a:t>
            </a:r>
            <a:r>
              <a:rPr lang="it-IT" sz="3600" dirty="0"/>
              <a:t> </a:t>
            </a:r>
            <a:r>
              <a:rPr lang="it-IT" sz="3600" dirty="0" err="1"/>
              <a:t>topics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2692975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2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377841" y="1888307"/>
            <a:ext cx="15763164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@Component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EnableBinding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ReadReturnTopic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ApplicationContext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context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@</a:t>
            </a:r>
            <a:r>
              <a:rPr lang="it-IT" sz="2400" dirty="0" err="1">
                <a:latin typeface="Consolas"/>
              </a:rPr>
              <a:t>ServiceActivator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inputChannel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ISinkConfirmTopic.INPUT_CONFIRM_TOPIC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updateConfirmPending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GenericMessage</a:t>
            </a:r>
            <a:r>
              <a:rPr lang="it-IT" sz="2400" dirty="0">
                <a:latin typeface="Consolas"/>
              </a:rPr>
              <a:t>&lt;</a:t>
            </a:r>
            <a:r>
              <a:rPr lang="it-IT" sz="2400" dirty="0" err="1">
                <a:latin typeface="Consolas"/>
              </a:rPr>
              <a:t>TransactionDetails</a:t>
            </a:r>
            <a:r>
              <a:rPr lang="it-IT" sz="2400" dirty="0">
                <a:latin typeface="Consolas"/>
              </a:rPr>
              <a:t>&gt; message)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service.updatePendingBooking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message.getPayload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getIdReservation</a:t>
            </a:r>
            <a:r>
              <a:rPr lang="it-IT" sz="2400" dirty="0">
                <a:latin typeface="Consolas"/>
              </a:rPr>
              <a:t>()); </a:t>
            </a:r>
            <a:r>
              <a:rPr lang="it-IT" sz="2400" dirty="0" smtClean="0">
                <a:latin typeface="Consolas"/>
              </a:rPr>
              <a:t>}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ServiceActivator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inputChannel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ISinkConfirmTopic.INPUT_NOT_CONFIRM_TOPIC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updateNotConfirmPending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GenericMessage</a:t>
            </a:r>
            <a:r>
              <a:rPr lang="it-IT" sz="2400" dirty="0">
                <a:latin typeface="Consolas"/>
              </a:rPr>
              <a:t>&lt;</a:t>
            </a:r>
            <a:r>
              <a:rPr lang="it-IT" sz="2400" dirty="0" err="1">
                <a:latin typeface="Consolas"/>
              </a:rPr>
              <a:t>TransactionDetails</a:t>
            </a:r>
            <a:r>
              <a:rPr lang="it-IT" sz="2400" dirty="0">
                <a:latin typeface="Consolas"/>
              </a:rPr>
              <a:t>&gt; message)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4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service.updateNotConfirmedBooking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message.getPayload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getIdReservation</a:t>
            </a:r>
            <a:r>
              <a:rPr lang="it-IT" sz="2400" dirty="0">
                <a:latin typeface="Consolas"/>
              </a:rPr>
              <a:t>()); </a:t>
            </a:r>
            <a:r>
              <a:rPr lang="it-IT" sz="2400" dirty="0" smtClean="0">
                <a:latin typeface="Consolas"/>
              </a:rPr>
              <a:t>}}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1087370" y="5196611"/>
            <a:ext cx="13825536" cy="44341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087370" y="6992054"/>
            <a:ext cx="13825536" cy="48775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377841" y="2667716"/>
            <a:ext cx="7551566" cy="43129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3783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Topics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publishing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  <a:r>
              <a:rPr lang="it-IT" sz="3600" dirty="0" err="1" smtClean="0"/>
              <a:t>triggered</a:t>
            </a:r>
            <a:r>
              <a:rPr lang="it-IT" sz="3600" dirty="0" smtClean="0"/>
              <a:t> by the </a:t>
            </a:r>
            <a:r>
              <a:rPr lang="it-IT" sz="3600" dirty="0" err="1" smtClean="0"/>
              <a:t>subscribered</a:t>
            </a:r>
            <a:r>
              <a:rPr lang="it-IT" sz="3600" dirty="0" smtClean="0"/>
              <a:t>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Typed</a:t>
            </a:r>
            <a:r>
              <a:rPr lang="it-IT" sz="3600" dirty="0" smtClean="0"/>
              <a:t> message </a:t>
            </a:r>
            <a:r>
              <a:rPr lang="it-IT" sz="3600" dirty="0" err="1" smtClean="0"/>
              <a:t>payload</a:t>
            </a:r>
            <a:endParaRPr lang="it-IT" sz="3600" dirty="0" smtClean="0"/>
          </a:p>
        </p:txBody>
      </p:sp>
      <p:sp>
        <p:nvSpPr>
          <p:cNvPr id="14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implementation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61717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  <p:bldP spid="12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34966" y="1856309"/>
            <a:ext cx="151150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OUPUT_PENDING_TOPIC = 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pendingBookingTopic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Output(</a:t>
            </a:r>
            <a:r>
              <a:rPr lang="it-IT" sz="2400" dirty="0" err="1">
                <a:latin typeface="Consolas"/>
              </a:rPr>
              <a:t>ISinkOutputTopic.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OUPUT_PENDING_TOPIC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outputPendingTopic</a:t>
            </a:r>
            <a:r>
              <a:rPr lang="it-IT" sz="2400" dirty="0">
                <a:latin typeface="Consolas"/>
              </a:rPr>
              <a:t>(); </a:t>
            </a:r>
            <a:r>
              <a:rPr lang="it-IT" sz="2400" dirty="0" smtClean="0">
                <a:latin typeface="Consolas"/>
              </a:rPr>
              <a:t>}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endParaRPr lang="it-IT" sz="2400" dirty="0">
              <a:latin typeface="Consolas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391068" y="5273824"/>
            <a:ext cx="1654316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latin typeface="Consolas"/>
              </a:rPr>
              <a:t>@</a:t>
            </a:r>
            <a:r>
              <a:rPr lang="it-IT" sz="2400" dirty="0">
                <a:latin typeface="Consolas"/>
              </a:rPr>
              <a:t>Component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EnableBinding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ISinkOutputTopic.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() { </a:t>
            </a:r>
            <a:r>
              <a:rPr lang="it-IT" sz="2400" dirty="0" smtClean="0">
                <a:latin typeface="Consolas"/>
              </a:rPr>
              <a:t>}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	</a:t>
            </a:r>
            <a:r>
              <a:rPr lang="it-IT" sz="2400" dirty="0" err="1" smtClean="0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400" dirty="0" err="1" smtClean="0">
                <a:latin typeface="Consolas"/>
              </a:rPr>
              <a:t>.kafkaChannel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=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} </a:t>
            </a:r>
            <a:r>
              <a:rPr lang="it-IT" sz="2400" dirty="0">
                <a:latin typeface="Consolas"/>
              </a:rPr>
              <a:t> 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(List&lt;Booking&gt; </a:t>
            </a:r>
            <a:r>
              <a:rPr lang="it-IT" sz="2400" dirty="0" err="1">
                <a:latin typeface="Consolas"/>
              </a:rPr>
              <a:t>dtInfo</a:t>
            </a:r>
            <a:r>
              <a:rPr lang="it-IT" sz="2400" dirty="0">
                <a:latin typeface="Consolas"/>
              </a:rPr>
              <a:t>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err="1" smtClean="0">
                <a:solidFill>
                  <a:srgbClr val="0000FF"/>
                </a:solidFill>
                <a:latin typeface="Consolas"/>
              </a:rPr>
              <a:t>if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(!</a:t>
            </a:r>
            <a:r>
              <a:rPr lang="it-IT" sz="2400" dirty="0" err="1">
                <a:latin typeface="Consolas"/>
              </a:rPr>
              <a:t>dtInfo.isEmpty</a:t>
            </a:r>
            <a:r>
              <a:rPr lang="it-IT" sz="2400" dirty="0">
                <a:latin typeface="Consolas"/>
              </a:rPr>
              <a:t>()){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	</a:t>
            </a:r>
            <a:r>
              <a:rPr lang="it-IT" sz="2400" dirty="0" err="1" smtClean="0">
                <a:latin typeface="Consolas"/>
              </a:rPr>
              <a:t>kafkaChannel.outputPendingTopic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send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MessageBuilder.withPayload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dtInfo</a:t>
            </a:r>
            <a:r>
              <a:rPr lang="it-IT" sz="2400" dirty="0">
                <a:latin typeface="Consolas"/>
              </a:rPr>
              <a:t>).build</a:t>
            </a:r>
            <a:r>
              <a:rPr lang="it-IT" sz="2400" dirty="0" smtClean="0">
                <a:latin typeface="Consolas"/>
              </a:rPr>
              <a:t>());</a:t>
            </a:r>
            <a:r>
              <a:rPr lang="it-IT" sz="2400" dirty="0">
                <a:latin typeface="Consolas"/>
              </a:rPr>
              <a:t> </a:t>
            </a:r>
            <a:r>
              <a:rPr lang="it-IT" sz="2400" dirty="0" smtClean="0">
                <a:latin typeface="Consolas"/>
              </a:rPr>
              <a:t>}}</a:t>
            </a:r>
            <a:endParaRPr lang="it-IT" sz="2400" dirty="0">
              <a:latin typeface="Consolas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1008684" y="3577999"/>
            <a:ext cx="9721080" cy="61872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413308" y="5705872"/>
            <a:ext cx="6943862" cy="78416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852500" y="11458001"/>
            <a:ext cx="15913768" cy="64399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314637" y="6964995"/>
            <a:ext cx="8901558" cy="4815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Topic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subscribing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definition</a:t>
            </a:r>
            <a:endParaRPr lang="it-IT" sz="3600" dirty="0" smtClean="0"/>
          </a:p>
          <a:p>
            <a:pPr lvl="1"/>
            <a:r>
              <a:rPr lang="it-IT" sz="3600" dirty="0" smtClean="0"/>
              <a:t>Class </a:t>
            </a:r>
            <a:r>
              <a:rPr lang="it-IT" sz="3600" dirty="0" err="1" smtClean="0"/>
              <a:t>implementing</a:t>
            </a:r>
            <a:r>
              <a:rPr lang="it-IT" sz="3600" dirty="0" smtClean="0"/>
              <a:t>  the </a:t>
            </a:r>
            <a:r>
              <a:rPr lang="it-IT" sz="3600" dirty="0" err="1" smtClean="0"/>
              <a:t>interface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Methos</a:t>
            </a:r>
            <a:r>
              <a:rPr lang="it-IT" sz="3600" dirty="0" smtClean="0"/>
              <a:t> </a:t>
            </a:r>
            <a:r>
              <a:rPr lang="it-IT" sz="3600" dirty="0" err="1" smtClean="0"/>
              <a:t>triggered</a:t>
            </a:r>
            <a:r>
              <a:rPr lang="it-IT" sz="3600" dirty="0" smtClean="0"/>
              <a:t> in </a:t>
            </a:r>
            <a:r>
              <a:rPr lang="it-IT" sz="3600" dirty="0" err="1" smtClean="0"/>
              <a:t>subscribing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smtClean="0"/>
              <a:t>Message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endParaRPr lang="it-IT" sz="3600" dirty="0" smtClean="0"/>
          </a:p>
        </p:txBody>
      </p:sp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implementation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91045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  <p:bldP spid="1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-3073696" y="-1296144"/>
            <a:ext cx="13825536" cy="86409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28" y="1623596"/>
            <a:ext cx="23912597" cy="480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ttangolo 9"/>
          <p:cNvSpPr/>
          <p:nvPr/>
        </p:nvSpPr>
        <p:spPr bwMode="auto">
          <a:xfrm>
            <a:off x="15072320" y="1615558"/>
            <a:ext cx="273630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7808624" y="1605315"/>
            <a:ext cx="273630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20544928" y="1615557"/>
            <a:ext cx="309634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Pentagono 18"/>
          <p:cNvSpPr/>
          <p:nvPr/>
        </p:nvSpPr>
        <p:spPr bwMode="auto">
          <a:xfrm>
            <a:off x="3469865" y="7732950"/>
            <a:ext cx="2506843" cy="936104"/>
          </a:xfrm>
          <a:prstGeom prst="homePlate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PENDING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25" name="Connettore 7 24"/>
          <p:cNvCxnSpPr>
            <a:stCxn id="21" idx="3"/>
            <a:endCxn id="22" idx="1"/>
          </p:cNvCxnSpPr>
          <p:nvPr/>
        </p:nvCxnSpPr>
        <p:spPr bwMode="auto">
          <a:xfrm flipV="1">
            <a:off x="9014162" y="7049192"/>
            <a:ext cx="1404134" cy="1152128"/>
          </a:xfrm>
          <a:prstGeom prst="curvedConnector3">
            <a:avLst>
              <a:gd name="adj1" fmla="val 50000"/>
            </a:avLst>
          </a:prstGeom>
          <a:solidFill>
            <a:srgbClr val="BBE0E3"/>
          </a:solidFill>
          <a:ln w="101600" cap="flat" cmpd="sng" algn="ctr">
            <a:solidFill>
              <a:srgbClr val="5E50A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" name="Connettore 7 25"/>
          <p:cNvCxnSpPr>
            <a:stCxn id="21" idx="3"/>
            <a:endCxn id="24" idx="1"/>
          </p:cNvCxnSpPr>
          <p:nvPr/>
        </p:nvCxnSpPr>
        <p:spPr bwMode="auto">
          <a:xfrm>
            <a:off x="9014162" y="8201320"/>
            <a:ext cx="6028420" cy="210559"/>
          </a:xfrm>
          <a:prstGeom prst="curvedConnector3">
            <a:avLst>
              <a:gd name="adj1" fmla="val 50000"/>
            </a:avLst>
          </a:prstGeom>
          <a:solidFill>
            <a:srgbClr val="BBE0E3"/>
          </a:solidFill>
          <a:ln w="101600" cap="flat" cmpd="sng" algn="ctr">
            <a:solidFill>
              <a:srgbClr val="5E50A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036" name="Gruppo 1035"/>
          <p:cNvGrpSpPr/>
          <p:nvPr/>
        </p:nvGrpSpPr>
        <p:grpSpPr>
          <a:xfrm>
            <a:off x="5922507" y="7732950"/>
            <a:ext cx="13254269" cy="4454869"/>
            <a:chOff x="5922507" y="7732950"/>
            <a:chExt cx="13254269" cy="4454869"/>
          </a:xfrm>
        </p:grpSpPr>
        <p:sp>
          <p:nvSpPr>
            <p:cNvPr id="27" name="Cilindro 26"/>
            <p:cNvSpPr/>
            <p:nvPr/>
          </p:nvSpPr>
          <p:spPr bwMode="auto">
            <a:xfrm rot="5400000">
              <a:off x="11649542" y="4660585"/>
              <a:ext cx="1800199" cy="13254269"/>
            </a:xfrm>
            <a:prstGeom prst="can">
              <a:avLst/>
            </a:prstGeom>
            <a:solidFill>
              <a:srgbClr val="FF3399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vert270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eaLnBrk="1" latinLnBrk="0" hangingPunct="1">
                <a:lnSpc>
                  <a:spcPct val="100000"/>
                </a:lnSpc>
                <a:buClrTx/>
                <a:buSzTx/>
                <a:buFontTx/>
                <a:buNone/>
                <a:tabLst/>
              </a:pPr>
              <a:r>
                <a:rPr lang="it-IT" sz="54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Message </a:t>
              </a:r>
              <a:r>
                <a:rPr lang="it-IT" sz="54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Broker</a:t>
              </a:r>
              <a:endParaRPr lang="it-IT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grpSp>
          <p:nvGrpSpPr>
            <p:cNvPr id="8" name="Gruppo 7"/>
            <p:cNvGrpSpPr/>
            <p:nvPr/>
          </p:nvGrpSpPr>
          <p:grpSpPr>
            <a:xfrm>
              <a:off x="5922509" y="7732950"/>
              <a:ext cx="3091653" cy="3548481"/>
              <a:chOff x="5922509" y="7732950"/>
              <a:chExt cx="3091653" cy="3548481"/>
            </a:xfrm>
          </p:grpSpPr>
          <p:grpSp>
            <p:nvGrpSpPr>
              <p:cNvPr id="2" name="Gruppo 1"/>
              <p:cNvGrpSpPr/>
              <p:nvPr/>
            </p:nvGrpSpPr>
            <p:grpSpPr>
              <a:xfrm>
                <a:off x="5922509" y="7732950"/>
                <a:ext cx="3091653" cy="3548481"/>
                <a:chOff x="5922509" y="7732950"/>
                <a:chExt cx="3091653" cy="3548481"/>
              </a:xfrm>
            </p:grpSpPr>
            <p:sp>
              <p:nvSpPr>
                <p:cNvPr id="21" name="Gallone 20"/>
                <p:cNvSpPr/>
                <p:nvPr/>
              </p:nvSpPr>
              <p:spPr bwMode="auto">
                <a:xfrm>
                  <a:off x="5922509" y="7732950"/>
                  <a:ext cx="3091653" cy="936740"/>
                </a:xfrm>
                <a:prstGeom prst="chevron">
                  <a:avLst/>
                </a:prstGeom>
                <a:solidFill>
                  <a:srgbClr val="5E50A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r>
                    <a:rPr lang="it-IT" sz="3200" b="1" dirty="0" smtClean="0">
                      <a:solidFill>
                        <a:schemeClr val="bg1"/>
                      </a:solidFill>
                      <a:ea typeface="ヒラギノ角ゴ ProN W3" charset="0"/>
                      <a:cs typeface="ヒラギノ角ゴ ProN W3" charset="0"/>
                    </a:rPr>
                    <a:t>QUEUED</a:t>
                  </a:r>
                  <a:endParaRPr lang="it-IT" sz="3200" b="1" dirty="0">
                    <a:solidFill>
                      <a:schemeClr val="bg1"/>
                    </a:solidFill>
                    <a:ea typeface="ヒラギノ角ゴ ProN W3" charset="0"/>
                    <a:cs typeface="ヒラギノ角ゴ ProN W3" charset="0"/>
                  </a:endParaRPr>
                </a:p>
              </p:txBody>
            </p:sp>
            <p:sp>
              <p:nvSpPr>
                <p:cNvPr id="28" name="Documento 27"/>
                <p:cNvSpPr/>
                <p:nvPr/>
              </p:nvSpPr>
              <p:spPr bwMode="auto">
                <a:xfrm>
                  <a:off x="6373757" y="9913279"/>
                  <a:ext cx="2189155" cy="1368152"/>
                </a:xfrm>
                <a:prstGeom prst="flowChartDocument">
                  <a:avLst/>
                </a:prstGeom>
                <a:solidFill>
                  <a:srgbClr val="5E50A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it-IT" sz="36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Pending</a:t>
                  </a:r>
                  <a:r>
                    <a:rPr kumimoji="0" lang="it-IT" sz="36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 </a:t>
                  </a:r>
                  <a:r>
                    <a:rPr kumimoji="0" lang="it-IT" sz="36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topic</a:t>
                  </a:r>
                  <a:endParaRPr kumimoji="0" lang="it-IT" sz="36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</p:grpSp>
          <p:cxnSp>
            <p:nvCxnSpPr>
              <p:cNvPr id="6" name="Connettore 2 5"/>
              <p:cNvCxnSpPr>
                <a:endCxn id="28" idx="0"/>
              </p:cNvCxnSpPr>
              <p:nvPr/>
            </p:nvCxnSpPr>
            <p:spPr bwMode="auto">
              <a:xfrm>
                <a:off x="7468335" y="8585760"/>
                <a:ext cx="0" cy="1327519"/>
              </a:xfrm>
              <a:prstGeom prst="straightConnector1">
                <a:avLst/>
              </a:prstGeom>
              <a:solidFill>
                <a:srgbClr val="BBE0E3"/>
              </a:solidFill>
              <a:ln w="76200" cap="flat" cmpd="sng" algn="ctr">
                <a:solidFill>
                  <a:srgbClr val="FF3399"/>
                </a:solidFill>
                <a:prstDash val="sysDash"/>
                <a:round/>
                <a:headEnd type="triangl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</p:grpSp>
      </p:grpSp>
      <p:grpSp>
        <p:nvGrpSpPr>
          <p:cNvPr id="1026" name="Gruppo 1025"/>
          <p:cNvGrpSpPr/>
          <p:nvPr/>
        </p:nvGrpSpPr>
        <p:grpSpPr>
          <a:xfrm>
            <a:off x="9949926" y="6580822"/>
            <a:ext cx="4608512" cy="4700609"/>
            <a:chOff x="9949926" y="6580822"/>
            <a:chExt cx="4608512" cy="4700609"/>
          </a:xfrm>
        </p:grpSpPr>
        <p:sp>
          <p:nvSpPr>
            <p:cNvPr id="22" name="Gallone 21"/>
            <p:cNvSpPr/>
            <p:nvPr/>
          </p:nvSpPr>
          <p:spPr bwMode="auto">
            <a:xfrm>
              <a:off x="9949926" y="6580822"/>
              <a:ext cx="4608512" cy="936740"/>
            </a:xfrm>
            <a:prstGeom prst="chevron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3200" b="1" dirty="0" smtClean="0">
                  <a:solidFill>
                    <a:schemeClr val="bg1"/>
                  </a:solidFill>
                  <a:ea typeface="ヒラギノ角ゴ ProN W3" charset="0"/>
                  <a:cs typeface="ヒラギノ角ゴ ProN W3" charset="0"/>
                </a:rPr>
                <a:t>CONFIRMED</a:t>
              </a:r>
              <a:endParaRPr lang="it-IT" sz="3200" b="1" dirty="0">
                <a:solidFill>
                  <a:schemeClr val="bg1"/>
                </a:solidFill>
                <a:ea typeface="ヒラギノ角ゴ ProN W3" charset="0"/>
                <a:cs typeface="ヒラギノ角ゴ ProN W3" charset="0"/>
              </a:endParaRPr>
            </a:p>
          </p:txBody>
        </p:sp>
        <p:sp>
          <p:nvSpPr>
            <p:cNvPr id="29" name="Documento 28"/>
            <p:cNvSpPr/>
            <p:nvPr/>
          </p:nvSpPr>
          <p:spPr bwMode="auto">
            <a:xfrm>
              <a:off x="10693702" y="9913279"/>
              <a:ext cx="2682140" cy="1368152"/>
            </a:xfrm>
            <a:prstGeom prst="flowChartDocument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Confirmed</a:t>
              </a:r>
              <a:r>
                <a:rPr kumimoji="0" lang="it-IT" sz="3600" b="1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</a:t>
              </a: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topic</a:t>
              </a:r>
              <a:endParaRPr kumimoji="0" lang="it-IT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31" name="Connettore 2 30"/>
            <p:cNvCxnSpPr>
              <a:stCxn id="22" idx="2"/>
              <a:endCxn id="29" idx="0"/>
            </p:cNvCxnSpPr>
            <p:nvPr/>
          </p:nvCxnSpPr>
          <p:spPr bwMode="auto">
            <a:xfrm>
              <a:off x="12019997" y="7517562"/>
              <a:ext cx="14775" cy="2395717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035" name="Gruppo 1034"/>
          <p:cNvGrpSpPr/>
          <p:nvPr/>
        </p:nvGrpSpPr>
        <p:grpSpPr>
          <a:xfrm>
            <a:off x="14574212" y="7943509"/>
            <a:ext cx="4962604" cy="3337922"/>
            <a:chOff x="14529862" y="7943509"/>
            <a:chExt cx="4962604" cy="3337922"/>
          </a:xfrm>
        </p:grpSpPr>
        <p:sp>
          <p:nvSpPr>
            <p:cNvPr id="24" name="Gallone 23"/>
            <p:cNvSpPr/>
            <p:nvPr/>
          </p:nvSpPr>
          <p:spPr bwMode="auto">
            <a:xfrm>
              <a:off x="14529862" y="7943509"/>
              <a:ext cx="4962604" cy="936740"/>
            </a:xfrm>
            <a:prstGeom prst="chevron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3200" b="1" dirty="0" smtClean="0">
                  <a:solidFill>
                    <a:schemeClr val="bg1"/>
                  </a:solidFill>
                  <a:ea typeface="ヒラギノ角ゴ ProN W3" charset="0"/>
                  <a:cs typeface="ヒラギノ角ゴ ProN W3" charset="0"/>
                </a:rPr>
                <a:t>NOT_CONFIRMED</a:t>
              </a:r>
              <a:endParaRPr lang="it-IT" sz="3200" b="1" dirty="0">
                <a:solidFill>
                  <a:schemeClr val="bg1"/>
                </a:solidFill>
                <a:ea typeface="ヒラギノ角ゴ ProN W3" charset="0"/>
                <a:cs typeface="ヒラギノ角ゴ ProN W3" charset="0"/>
              </a:endParaRPr>
            </a:p>
          </p:txBody>
        </p:sp>
        <p:sp>
          <p:nvSpPr>
            <p:cNvPr id="30" name="Documento 29"/>
            <p:cNvSpPr/>
            <p:nvPr/>
          </p:nvSpPr>
          <p:spPr bwMode="auto">
            <a:xfrm>
              <a:off x="15530746" y="9913279"/>
              <a:ext cx="2606746" cy="1368152"/>
            </a:xfrm>
            <a:prstGeom prst="flowChartDocument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Rejected</a:t>
              </a:r>
              <a:r>
                <a:rPr kumimoji="0" lang="it-IT" sz="3600" b="1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</a:t>
              </a: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topic</a:t>
              </a:r>
              <a:endParaRPr kumimoji="0" lang="it-IT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36" name="Connettore 2 35"/>
            <p:cNvCxnSpPr/>
            <p:nvPr/>
          </p:nvCxnSpPr>
          <p:spPr bwMode="auto">
            <a:xfrm flipH="1">
              <a:off x="16897668" y="8880249"/>
              <a:ext cx="1" cy="1033030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32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record workflow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97333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9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/>
          <p:cNvSpPr txBox="1"/>
          <p:nvPr/>
        </p:nvSpPr>
        <p:spPr>
          <a:xfrm>
            <a:off x="770723" y="4861738"/>
            <a:ext cx="14373605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>@Component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DbPollingPending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ApplicationContext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context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    @</a:t>
            </a:r>
            <a:r>
              <a:rPr lang="it-IT" sz="2400" dirty="0" err="1">
                <a:latin typeface="Consolas"/>
              </a:rPr>
              <a:t>Scheduled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fixedRate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>
                <a:solidFill>
                  <a:srgbClr val="800080"/>
                </a:solidFill>
                <a:latin typeface="Consolas"/>
              </a:rPr>
              <a:t>60000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pollingPending</a:t>
            </a:r>
            <a:r>
              <a:rPr lang="it-IT" sz="2400" dirty="0">
                <a:latin typeface="Consolas"/>
              </a:rPr>
              <a:t>()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>
                <a:latin typeface="Consolas"/>
              </a:rPr>
              <a:t>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 smtClean="0">
                <a:latin typeface="Consolas"/>
              </a:rPr>
              <a:t>);</a:t>
            </a:r>
          </a:p>
          <a:p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WritePendingTopic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serviceTopic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WritePendingTopic.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List </a:t>
            </a:r>
            <a:r>
              <a:rPr lang="it-IT" sz="2400" dirty="0">
                <a:latin typeface="Consolas"/>
              </a:rPr>
              <a:t>&lt;Booking&gt; </a:t>
            </a:r>
            <a:r>
              <a:rPr lang="it-IT" sz="2400" dirty="0" err="1">
                <a:latin typeface="Consolas"/>
              </a:rPr>
              <a:t>listaItem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service.getPendingBooking</a:t>
            </a:r>
            <a:r>
              <a:rPr lang="it-IT" sz="2400" dirty="0">
                <a:latin typeface="Consolas"/>
              </a:rPr>
              <a:t>();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serviceTopic.writePendingTopic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listaItem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service.updateQueued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listaItem</a:t>
            </a:r>
            <a:r>
              <a:rPr lang="it-IT" sz="2400" dirty="0" smtClean="0">
                <a:latin typeface="Consolas"/>
              </a:rPr>
              <a:t>);</a:t>
            </a: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}}</a:t>
            </a:r>
            <a:endParaRPr lang="it-IT" sz="2400" dirty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1246785" y="6955185"/>
            <a:ext cx="5760640" cy="108123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1246784" y="9908629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788047" y="1849855"/>
            <a:ext cx="161162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SpringBootApplication</a:t>
            </a:r>
            <a:endParaRPr lang="it-IT" sz="2800" dirty="0">
              <a:latin typeface="Consolas"/>
            </a:endParaRPr>
          </a:p>
          <a:p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EnableScheduling</a:t>
            </a:r>
            <a:r>
              <a:rPr lang="en-US" sz="2800" dirty="0" smtClean="0">
                <a:latin typeface="Consolas"/>
              </a:rPr>
              <a:t/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 smtClean="0">
                <a:latin typeface="Consolas"/>
              </a:rPr>
              <a:t> Application { </a:t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latin typeface="Consolas"/>
              </a:rPr>
              <a:t>    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 smtClean="0">
                <a:latin typeface="Consolas"/>
              </a:rPr>
              <a:t> main(String[] </a:t>
            </a:r>
            <a:r>
              <a:rPr lang="en-US" sz="2800" dirty="0" err="1" smtClean="0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 { </a:t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latin typeface="Consolas"/>
              </a:rPr>
              <a:t>        </a:t>
            </a:r>
            <a:r>
              <a:rPr lang="en-US" sz="2800" dirty="0" err="1" smtClean="0">
                <a:latin typeface="Consolas"/>
              </a:rPr>
              <a:t>SpringApplication.run</a:t>
            </a:r>
            <a:r>
              <a:rPr lang="en-US" sz="2800" dirty="0" smtClean="0">
                <a:latin typeface="Consolas"/>
              </a:rPr>
              <a:t>(</a:t>
            </a:r>
            <a:r>
              <a:rPr lang="en-US" sz="2800" dirty="0" err="1" smtClean="0">
                <a:latin typeface="Consolas"/>
              </a:rPr>
              <a:t>Application.</a:t>
            </a:r>
            <a:r>
              <a:rPr lang="en-US" sz="2800" dirty="0" err="1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 smtClean="0">
                <a:latin typeface="Consolas"/>
              </a:rPr>
              <a:t>, </a:t>
            </a:r>
            <a:r>
              <a:rPr lang="en-US" sz="2800" dirty="0" err="1" smtClean="0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endParaRPr lang="it-IT" sz="2800" dirty="0" smtClean="0">
              <a:latin typeface="Consolas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710584" y="2349327"/>
            <a:ext cx="3579357" cy="48489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1246785" y="10678219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1254450" y="11457706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4054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Scheduling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EnableScheduling</a:t>
            </a:r>
            <a:r>
              <a:rPr lang="it-IT" sz="3600" i="1" dirty="0" smtClean="0"/>
              <a:t> </a:t>
            </a:r>
            <a:r>
              <a:rPr lang="it-IT" sz="3600" dirty="0" err="1" smtClean="0"/>
              <a:t>directive</a:t>
            </a:r>
            <a:endParaRPr lang="it-IT" sz="3600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Scheduled</a:t>
            </a:r>
            <a:r>
              <a:rPr lang="it-IT" sz="3600" i="1" dirty="0" smtClean="0"/>
              <a:t> </a:t>
            </a:r>
            <a:r>
              <a:rPr lang="it-IT" sz="3600" dirty="0" err="1" smtClean="0"/>
              <a:t>directive</a:t>
            </a:r>
            <a:r>
              <a:rPr lang="it-IT" sz="3600" dirty="0" smtClean="0"/>
              <a:t>  </a:t>
            </a:r>
          </a:p>
          <a:p>
            <a:pPr lvl="1"/>
            <a:r>
              <a:rPr lang="it-IT" sz="3600" dirty="0" smtClean="0"/>
              <a:t>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and </a:t>
            </a:r>
            <a:r>
              <a:rPr lang="it-IT" sz="3600" dirty="0" err="1" smtClean="0"/>
              <a:t>topic</a:t>
            </a:r>
            <a:r>
              <a:rPr lang="it-IT" sz="3600" dirty="0" smtClean="0"/>
              <a:t>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business </a:t>
            </a:r>
            <a:r>
              <a:rPr lang="it-IT" sz="3600" dirty="0" err="1" smtClean="0"/>
              <a:t>logic</a:t>
            </a:r>
            <a:endParaRPr lang="it-IT" sz="3600" dirty="0" smtClean="0"/>
          </a:p>
        </p:txBody>
      </p:sp>
      <p:sp>
        <p:nvSpPr>
          <p:cNvPr id="17" name="Freccia a destra con strisce 1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scheduler</a:t>
            </a:r>
            <a:r>
              <a:rPr lang="it-IT" dirty="0" smtClean="0"/>
              <a:t> </a:t>
            </a:r>
            <a:r>
              <a:rPr lang="it-IT" dirty="0" err="1" smtClean="0"/>
              <a:t>implentation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935968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  <p:bldP spid="12" grpId="0" animBg="1"/>
      <p:bldP spid="14" grpId="0" animBg="1"/>
      <p:bldP spid="15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sz="5400" dirty="0" smtClean="0"/>
              <a:t>[Microservices </a:t>
            </a:r>
            <a:r>
              <a:rPr lang="it-IT" sz="5400" dirty="0" err="1" smtClean="0"/>
              <a:t>based</a:t>
            </a:r>
            <a:r>
              <a:rPr lang="it-IT" sz="5400" dirty="0" smtClean="0"/>
              <a:t> </a:t>
            </a:r>
            <a:r>
              <a:rPr lang="it-IT" sz="5400" dirty="0" err="1" smtClean="0"/>
              <a:t>architecture</a:t>
            </a:r>
            <a:r>
              <a:rPr lang="it-IT" sz="5400" dirty="0" smtClean="0"/>
              <a:t> – «database per service» pattern]</a:t>
            </a:r>
            <a:endParaRPr lang="it-IT" sz="5400" dirty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loosely</a:t>
            </a:r>
            <a:r>
              <a:rPr lang="it-IT" dirty="0"/>
              <a:t> </a:t>
            </a:r>
            <a:r>
              <a:rPr lang="it-IT" dirty="0" err="1"/>
              <a:t>coupled</a:t>
            </a:r>
            <a:r>
              <a:rPr lang="it-IT" dirty="0"/>
              <a:t>, self-</a:t>
            </a:r>
            <a:r>
              <a:rPr lang="it-IT" dirty="0" err="1"/>
              <a:t>contained</a:t>
            </a:r>
            <a:r>
              <a:rPr lang="it-IT" dirty="0"/>
              <a:t>, non </a:t>
            </a:r>
            <a:r>
              <a:rPr lang="it-IT" dirty="0" err="1"/>
              <a:t>interdependent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</a:t>
            </a:r>
            <a:r>
              <a:rPr lang="it-IT" dirty="0" err="1"/>
              <a:t>yields</a:t>
            </a:r>
            <a:r>
              <a:rPr lang="it-IT" dirty="0"/>
              <a:t> </a:t>
            </a:r>
            <a:r>
              <a:rPr lang="it-IT" dirty="0" err="1"/>
              <a:t>greater</a:t>
            </a:r>
            <a:r>
              <a:rPr lang="it-IT" dirty="0"/>
              <a:t> </a:t>
            </a:r>
            <a:r>
              <a:rPr lang="it-IT" dirty="0" err="1" smtClean="0"/>
              <a:t>efficiency</a:t>
            </a:r>
            <a:r>
              <a:rPr lang="it-IT" dirty="0" smtClean="0"/>
              <a:t> </a:t>
            </a:r>
            <a:r>
              <a:rPr lang="it-IT" dirty="0"/>
              <a:t>and </a:t>
            </a:r>
            <a:r>
              <a:rPr lang="it-IT" dirty="0" err="1"/>
              <a:t>vastly</a:t>
            </a:r>
            <a:r>
              <a:rPr lang="it-IT" dirty="0"/>
              <a:t> </a:t>
            </a:r>
            <a:r>
              <a:rPr lang="it-IT" dirty="0" err="1"/>
              <a:t>improved</a:t>
            </a:r>
            <a:r>
              <a:rPr lang="it-IT" dirty="0"/>
              <a:t> </a:t>
            </a:r>
            <a:r>
              <a:rPr lang="it-IT" dirty="0" err="1"/>
              <a:t>streamlining</a:t>
            </a:r>
            <a:r>
              <a:rPr lang="it-IT" dirty="0"/>
              <a:t> </a:t>
            </a:r>
            <a:r>
              <a:rPr lang="it-IT" dirty="0" err="1"/>
              <a:t>capabilities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an </a:t>
            </a:r>
            <a:r>
              <a:rPr lang="it-IT" dirty="0" err="1"/>
              <a:t>organically</a:t>
            </a:r>
            <a:r>
              <a:rPr lang="it-IT" dirty="0"/>
              <a:t> </a:t>
            </a:r>
            <a:r>
              <a:rPr lang="it-IT" dirty="0" err="1"/>
              <a:t>cohesive</a:t>
            </a:r>
            <a:r>
              <a:rPr lang="it-IT" dirty="0"/>
              <a:t> </a:t>
            </a:r>
            <a:r>
              <a:rPr lang="it-IT" dirty="0" err="1" smtClean="0"/>
              <a:t>framework</a:t>
            </a:r>
            <a:r>
              <a:rPr lang="it-IT" dirty="0" smtClean="0"/>
              <a:t>. </a:t>
            </a:r>
          </a:p>
          <a:p>
            <a:r>
              <a:rPr lang="it-IT" dirty="0" smtClean="0"/>
              <a:t>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achieve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goal, a </a:t>
            </a:r>
            <a:r>
              <a:rPr lang="it-IT" dirty="0" err="1"/>
              <a:t>microservices-based</a:t>
            </a:r>
            <a:r>
              <a:rPr lang="it-IT" dirty="0"/>
              <a:t> </a:t>
            </a:r>
            <a:r>
              <a:rPr lang="it-IT" dirty="0" smtClean="0"/>
              <a:t>«database per service» </a:t>
            </a:r>
            <a:r>
              <a:rPr lang="it-IT" dirty="0" err="1" smtClean="0"/>
              <a:t>architecture</a:t>
            </a:r>
            <a:r>
              <a:rPr lang="it-IT" dirty="0" smtClean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required</a:t>
            </a:r>
            <a:r>
              <a:rPr lang="it-IT" dirty="0" smtClean="0"/>
              <a:t>.</a:t>
            </a:r>
          </a:p>
          <a:p>
            <a:pPr lvl="2" eaLnBrk="1" hangingPunct="1"/>
            <a:r>
              <a:rPr lang="it-IT" dirty="0"/>
              <a:t>Once </a:t>
            </a:r>
            <a:r>
              <a:rPr lang="it-IT" dirty="0" err="1"/>
              <a:t>established</a:t>
            </a:r>
            <a:r>
              <a:rPr lang="it-IT" dirty="0"/>
              <a:t>, the </a:t>
            </a:r>
            <a:r>
              <a:rPr lang="it-IT" dirty="0" err="1"/>
              <a:t>requirements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help </a:t>
            </a:r>
            <a:r>
              <a:rPr lang="it-IT" dirty="0" err="1"/>
              <a:t>us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:</a:t>
            </a:r>
          </a:p>
          <a:p>
            <a:pPr lvl="3" eaLnBrk="1" hangingPunct="1"/>
            <a:r>
              <a:rPr lang="it-IT" dirty="0"/>
              <a:t>The </a:t>
            </a:r>
            <a:r>
              <a:rPr lang="it-IT" dirty="0" err="1"/>
              <a:t>type</a:t>
            </a:r>
            <a:r>
              <a:rPr lang="it-IT" dirty="0"/>
              <a:t> of </a:t>
            </a:r>
            <a:r>
              <a:rPr lang="it-IT" dirty="0" err="1"/>
              <a:t>architecture</a:t>
            </a:r>
            <a:r>
              <a:rPr lang="it-IT" dirty="0"/>
              <a:t> of the </a:t>
            </a:r>
            <a:r>
              <a:rPr lang="it-IT" dirty="0" err="1"/>
              <a:t>system</a:t>
            </a:r>
            <a:endParaRPr lang="it-IT" dirty="0"/>
          </a:p>
          <a:p>
            <a:pPr lvl="3" eaLnBrk="1" hangingPunct="1"/>
            <a:r>
              <a:rPr lang="it-IT" dirty="0"/>
              <a:t>The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technologies</a:t>
            </a:r>
            <a:r>
              <a:rPr lang="it-IT" dirty="0"/>
              <a:t> </a:t>
            </a:r>
            <a:r>
              <a:rPr lang="it-IT" dirty="0" err="1"/>
              <a:t>needed</a:t>
            </a:r>
            <a:r>
              <a:rPr lang="it-IT" dirty="0"/>
              <a:t> to </a:t>
            </a:r>
            <a:r>
              <a:rPr lang="it-IT" dirty="0" err="1"/>
              <a:t>implement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once the set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chosen</a:t>
            </a:r>
            <a:endParaRPr lang="it-IT" dirty="0"/>
          </a:p>
          <a:p>
            <a:pPr lvl="3" eaLnBrk="1" hangingPunct="1"/>
            <a:r>
              <a:rPr lang="it-IT" dirty="0"/>
              <a:t>The software life </a:t>
            </a:r>
            <a:r>
              <a:rPr lang="it-IT" dirty="0" err="1"/>
              <a:t>cycle</a:t>
            </a:r>
            <a:r>
              <a:rPr lang="it-IT" dirty="0"/>
              <a:t> </a:t>
            </a:r>
            <a:r>
              <a:rPr lang="it-IT" dirty="0" err="1"/>
              <a:t>leading</a:t>
            </a:r>
            <a:r>
              <a:rPr lang="it-IT" dirty="0"/>
              <a:t> up to delivery  </a:t>
            </a:r>
          </a:p>
          <a:p>
            <a:pPr lvl="3" eaLnBrk="1" hangingPunct="1"/>
            <a:endParaRPr lang="it-IT" sz="3200" dirty="0" smtClean="0"/>
          </a:p>
          <a:p>
            <a:pPr lvl="2" eaLnBrk="1" hangingPunct="1"/>
            <a:endParaRPr lang="it-IT" sz="3200" dirty="0" smtClean="0"/>
          </a:p>
        </p:txBody>
      </p:sp>
    </p:spTree>
    <p:extLst>
      <p:ext uri="{BB962C8B-B14F-4D97-AF65-F5344CB8AC3E}">
        <p14:creationId xmlns:p14="http://schemas.microsoft.com/office/powerpoint/2010/main" val="35769245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98656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ttangolo arrotondato 130"/>
          <p:cNvSpPr/>
          <p:nvPr/>
        </p:nvSpPr>
        <p:spPr bwMode="auto">
          <a:xfrm rot="16200000">
            <a:off x="-1361834" y="8214978"/>
            <a:ext cx="4372018" cy="69342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grpSp>
        <p:nvGrpSpPr>
          <p:cNvPr id="36" name="Gruppo 35"/>
          <p:cNvGrpSpPr/>
          <p:nvPr/>
        </p:nvGrpSpPr>
        <p:grpSpPr>
          <a:xfrm>
            <a:off x="4760746" y="3668376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123849" y="2194561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/>
              <a:t>Wiring</a:t>
            </a:r>
            <a:r>
              <a:rPr lang="it-IT" dirty="0"/>
              <a:t> Microservice: Service </a:t>
            </a:r>
            <a:r>
              <a:rPr lang="it-IT" dirty="0" err="1"/>
              <a:t>Discovery</a:t>
            </a:r>
            <a:r>
              <a:rPr lang="it-IT" dirty="0"/>
              <a:t> </a:t>
            </a:r>
          </a:p>
        </p:txBody>
      </p:sp>
      <p:grpSp>
        <p:nvGrpSpPr>
          <p:cNvPr id="8" name="Gruppo 7"/>
          <p:cNvGrpSpPr/>
          <p:nvPr/>
        </p:nvGrpSpPr>
        <p:grpSpPr>
          <a:xfrm>
            <a:off x="1434140" y="7590003"/>
            <a:ext cx="11307650" cy="4449461"/>
            <a:chOff x="1942087" y="7568268"/>
            <a:chExt cx="11307650" cy="4449461"/>
          </a:xfrm>
        </p:grpSpPr>
        <p:cxnSp>
          <p:nvCxnSpPr>
            <p:cNvPr id="6" name="Connettore 2 5"/>
            <p:cNvCxnSpPr>
              <a:stCxn id="2" idx="2"/>
              <a:endCxn id="3" idx="1"/>
            </p:cNvCxnSpPr>
            <p:nvPr/>
          </p:nvCxnSpPr>
          <p:spPr bwMode="auto">
            <a:xfrm>
              <a:off x="7595912" y="10326979"/>
              <a:ext cx="0" cy="841437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5" name="Connettore 2 54"/>
            <p:cNvCxnSpPr>
              <a:stCxn id="2" idx="0"/>
              <a:endCxn id="11" idx="4"/>
            </p:cNvCxnSpPr>
            <p:nvPr/>
          </p:nvCxnSpPr>
          <p:spPr bwMode="auto">
            <a:xfrm flipH="1" flipV="1">
              <a:off x="7595911" y="7829411"/>
              <a:ext cx="1" cy="338376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" name="Rettangolo arrotondato 1"/>
            <p:cNvSpPr/>
            <p:nvPr/>
          </p:nvSpPr>
          <p:spPr bwMode="auto">
            <a:xfrm>
              <a:off x="1942087" y="8167787"/>
              <a:ext cx="11307650" cy="2159192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BOOKING</a:t>
              </a:r>
            </a:p>
          </p:txBody>
        </p:sp>
        <p:sp>
          <p:nvSpPr>
            <p:cNvPr id="3" name="Cilindro 2"/>
            <p:cNvSpPr/>
            <p:nvPr/>
          </p:nvSpPr>
          <p:spPr bwMode="auto">
            <a:xfrm>
              <a:off x="7138712" y="11168416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11" name="Ovale 10"/>
            <p:cNvSpPr/>
            <p:nvPr/>
          </p:nvSpPr>
          <p:spPr bwMode="auto">
            <a:xfrm flipH="1">
              <a:off x="7460180" y="7568268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60" name="Rettangolo arrotondato 59"/>
            <p:cNvSpPr/>
            <p:nvPr/>
          </p:nvSpPr>
          <p:spPr bwMode="auto">
            <a:xfrm>
              <a:off x="5872537" y="8457577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</p:grp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084846" y="5727166"/>
            <a:ext cx="3118" cy="1862837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Freccia a destra con strisce 2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22" name="Segnaposto contenuto 2"/>
          <p:cNvSpPr txBox="1">
            <a:spLocks/>
          </p:cNvSpPr>
          <p:nvPr/>
        </p:nvSpPr>
        <p:spPr bwMode="auto">
          <a:xfrm>
            <a:off x="12912080" y="2033463"/>
            <a:ext cx="10821269" cy="915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dirty="0" smtClean="0">
                <a:solidFill>
                  <a:srgbClr val="000000"/>
                </a:solidFill>
              </a:rPr>
              <a:t>In a </a:t>
            </a:r>
            <a:r>
              <a:rPr lang="en-US" dirty="0" err="1" smtClean="0">
                <a:solidFill>
                  <a:srgbClr val="000000"/>
                </a:solidFill>
              </a:rPr>
              <a:t>microservices</a:t>
            </a:r>
            <a:r>
              <a:rPr lang="en-US" dirty="0" smtClean="0">
                <a:solidFill>
                  <a:srgbClr val="000000"/>
                </a:solidFill>
              </a:rPr>
              <a:t>-based architecture  services do not act by themselves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they need to cooperate each other to achieve the required system functionalities</a:t>
            </a:r>
          </a:p>
          <a:p>
            <a:r>
              <a:rPr lang="en-US" dirty="0">
                <a:solidFill>
                  <a:srgbClr val="000000"/>
                </a:solidFill>
              </a:rPr>
              <a:t>Service discovery with its registry function  is one of the key tenets of </a:t>
            </a:r>
            <a:r>
              <a:rPr lang="en-US" dirty="0" smtClean="0">
                <a:solidFill>
                  <a:srgbClr val="000000"/>
                </a:solidFill>
              </a:rPr>
              <a:t>this architecture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This pattern allows microservices to find each other dynamically without a p2p wiring, </a:t>
            </a:r>
          </a:p>
          <a:p>
            <a:pPr marL="0" indent="0">
              <a:buFont typeface="Wingdings" pitchFamily="2" charset="2"/>
              <a:buNone/>
            </a:pPr>
            <a:endParaRPr lang="it-IT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401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12328" grpId="0" animBg="1"/>
      <p:bldP spid="21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Netflix</a:t>
            </a:r>
            <a:r>
              <a:rPr lang="it-IT" dirty="0" smtClean="0"/>
              <a:t> Eureka: </a:t>
            </a:r>
            <a:r>
              <a:rPr lang="it-IT" dirty="0" err="1" smtClean="0"/>
              <a:t>specifications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615936" y="1676400"/>
            <a:ext cx="12136239" cy="10668000"/>
          </a:xfrm>
        </p:spPr>
        <p:txBody>
          <a:bodyPr/>
          <a:lstStyle/>
          <a:p>
            <a:r>
              <a:rPr lang="en-US" sz="3200" dirty="0"/>
              <a:t>Eureka it the Netflix discovery service provider. It consists of two modules: </a:t>
            </a:r>
          </a:p>
          <a:p>
            <a:pPr lvl="2"/>
            <a:r>
              <a:rPr lang="en-US" sz="3200" dirty="0"/>
              <a:t> “</a:t>
            </a:r>
            <a:r>
              <a:rPr lang="en-US" sz="3200" b="1" dirty="0"/>
              <a:t>Eureka server</a:t>
            </a:r>
            <a:r>
              <a:rPr lang="en-US" sz="3200" dirty="0"/>
              <a:t>” is a REST based service for locating services with the purpose of load balancing and failover of middle-tier servers. </a:t>
            </a:r>
          </a:p>
          <a:p>
            <a:pPr lvl="2" eaLnBrk="1" fontAlgn="t" hangingPunct="1"/>
            <a:r>
              <a:rPr lang="en-US" sz="3200" dirty="0"/>
              <a:t> “</a:t>
            </a:r>
            <a:r>
              <a:rPr lang="en-US" sz="3200" b="1" dirty="0"/>
              <a:t>Eureka Client”</a:t>
            </a:r>
            <a:r>
              <a:rPr lang="en-US" sz="3200" dirty="0"/>
              <a:t>, a Java-based client component, which interact with the Eureka server, and has a built-in load balancer that achieve basic round-robin load balancing. </a:t>
            </a:r>
          </a:p>
          <a:p>
            <a:r>
              <a:rPr lang="en-US" sz="3200" dirty="0"/>
              <a:t>Eureka can be configured and deployed to be highly available  with each server replicating state about the registered service to the others.</a:t>
            </a:r>
          </a:p>
          <a:p>
            <a:r>
              <a:rPr lang="en-US" sz="2400" dirty="0" smtClean="0"/>
              <a:t>Services</a:t>
            </a:r>
            <a:r>
              <a:rPr lang="en-US" sz="2400" dirty="0"/>
              <a:t> </a:t>
            </a:r>
            <a:r>
              <a:rPr lang="en-US" sz="2400" dirty="0" smtClean="0"/>
              <a:t>register</a:t>
            </a:r>
            <a:r>
              <a:rPr lang="en-US" sz="2400" dirty="0"/>
              <a:t> with Eureka </a:t>
            </a:r>
            <a:r>
              <a:rPr lang="en-US" sz="2400" dirty="0" smtClean="0"/>
              <a:t>providing meta-data </a:t>
            </a:r>
            <a:r>
              <a:rPr lang="en-US" sz="2400" dirty="0"/>
              <a:t>about itself (host, port, URL), </a:t>
            </a:r>
            <a:endParaRPr lang="en-US" sz="2400" dirty="0" smtClean="0"/>
          </a:p>
          <a:p>
            <a:r>
              <a:rPr lang="en-US" sz="2400" dirty="0" smtClean="0"/>
              <a:t>Once registered services send</a:t>
            </a:r>
            <a:r>
              <a:rPr lang="en-US" sz="2400" dirty="0"/>
              <a:t> heartbeats to renew their leases every 30 </a:t>
            </a:r>
            <a:r>
              <a:rPr lang="en-US" sz="2400" dirty="0" smtClean="0"/>
              <a:t>seconds</a:t>
            </a:r>
            <a:r>
              <a:rPr lang="en-US" sz="2400" dirty="0"/>
              <a:t> </a:t>
            </a:r>
            <a:r>
              <a:rPr lang="en-US" sz="2400" dirty="0" smtClean="0"/>
              <a:t>and locate </a:t>
            </a:r>
            <a:r>
              <a:rPr lang="en-US" sz="2400" dirty="0"/>
              <a:t>their services </a:t>
            </a:r>
            <a:r>
              <a:rPr lang="en-US" sz="2400" dirty="0" smtClean="0"/>
              <a:t>to </a:t>
            </a:r>
            <a:r>
              <a:rPr lang="en-US" sz="2400" dirty="0"/>
              <a:t>make remote calls</a:t>
            </a:r>
            <a:endParaRPr lang="en-US" sz="2400" dirty="0" smtClean="0"/>
          </a:p>
          <a:p>
            <a:r>
              <a:rPr lang="en-US" sz="2400" dirty="0"/>
              <a:t>If the </a:t>
            </a:r>
            <a:r>
              <a:rPr lang="en-US" sz="2400" dirty="0" err="1"/>
              <a:t>hearthbeat</a:t>
            </a:r>
            <a:r>
              <a:rPr lang="en-US" sz="2400" dirty="0"/>
              <a:t> fails over a configurable </a:t>
            </a:r>
            <a:r>
              <a:rPr lang="en-US" sz="2400" dirty="0" smtClean="0"/>
              <a:t>timetable  </a:t>
            </a:r>
            <a:r>
              <a:rPr lang="en-US" sz="2400" dirty="0"/>
              <a:t>the instance is removed</a:t>
            </a:r>
          </a:p>
          <a:p>
            <a:r>
              <a:rPr lang="en-US" sz="2400" smtClean="0"/>
              <a:t>Eureka </a:t>
            </a:r>
            <a:r>
              <a:rPr lang="en-US" sz="2400" dirty="0"/>
              <a:t>does not use a backend store and all services instance in the registry have to send an heartbeat to keep their registration up to date (so </a:t>
            </a:r>
            <a:r>
              <a:rPr lang="en-US" sz="2400" dirty="0" err="1"/>
              <a:t>ths</a:t>
            </a:r>
            <a:r>
              <a:rPr lang="en-US" sz="2400" dirty="0"/>
              <a:t> can be done in memory)</a:t>
            </a:r>
          </a:p>
          <a:p>
            <a:r>
              <a:rPr lang="en-US" sz="2400" dirty="0"/>
              <a:t>Client have an in memory cache of Eureka registration (they don’t have to go to the registry for every single request to a service)</a:t>
            </a:r>
          </a:p>
          <a:p>
            <a:r>
              <a:rPr lang="en-US" sz="2400" dirty="0"/>
              <a:t>So Eureka works as a register, that will know where which one of our services lives, how many instances of they are up (or down) and how to access them.</a:t>
            </a:r>
            <a:endParaRPr lang="it-IT" sz="2400" dirty="0"/>
          </a:p>
          <a:p>
            <a:endParaRPr lang="en-US" sz="2400" dirty="0"/>
          </a:p>
          <a:p>
            <a:pPr marL="0" indent="0">
              <a:buNone/>
            </a:pPr>
            <a:endParaRPr lang="it-IT" sz="2400" dirty="0"/>
          </a:p>
        </p:txBody>
      </p:sp>
      <p:pic>
        <p:nvPicPr>
          <p:cNvPr id="4" name="Picture 4" descr="Eureka High level Architec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1824"/>
            <a:ext cx="11255894" cy="844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egnaposto contenuto 2"/>
          <p:cNvSpPr txBox="1">
            <a:spLocks/>
          </p:cNvSpPr>
          <p:nvPr/>
        </p:nvSpPr>
        <p:spPr bwMode="auto">
          <a:xfrm>
            <a:off x="617537" y="8658200"/>
            <a:ext cx="10278317" cy="3744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eaLnBrk="1" fontAlgn="t" hangingPunct="1"/>
            <a:endParaRPr lang="en-US" sz="3600" dirty="0" smtClean="0">
              <a:solidFill>
                <a:srgbClr val="000000"/>
              </a:solidFill>
            </a:endParaRPr>
          </a:p>
          <a:p>
            <a:pPr eaLnBrk="1" fontAlgn="t" hangingPunct="1"/>
            <a:r>
              <a:rPr lang="it-IT" sz="3600" dirty="0" smtClean="0">
                <a:solidFill>
                  <a:srgbClr val="000000"/>
                </a:solidFill>
              </a:rPr>
              <a:t>Cache client and server </a:t>
            </a:r>
            <a:r>
              <a:rPr lang="it-IT" sz="3600" dirty="0" smtClean="0">
                <a:solidFill>
                  <a:srgbClr val="000000"/>
                </a:solidFill>
                <a:sym typeface="Wingdings" pitchFamily="2" charset="2"/>
              </a:rPr>
              <a:t>are </a:t>
            </a:r>
            <a:r>
              <a:rPr lang="it-IT" sz="3600" dirty="0" err="1" smtClean="0">
                <a:solidFill>
                  <a:srgbClr val="000000"/>
                </a:solidFill>
                <a:sym typeface="Wingdings" pitchFamily="2" charset="2"/>
              </a:rPr>
              <a:t>syncronized</a:t>
            </a:r>
            <a:r>
              <a:rPr lang="it-IT" sz="3600" dirty="0" smtClean="0">
                <a:solidFill>
                  <a:srgbClr val="000000"/>
                </a:solidFill>
                <a:sym typeface="Wingdings" pitchFamily="2" charset="2"/>
              </a:rPr>
              <a:t>  by </a:t>
            </a:r>
            <a:r>
              <a:rPr lang="it-IT" sz="3600" dirty="0" err="1" smtClean="0">
                <a:solidFill>
                  <a:srgbClr val="000000"/>
                </a:solidFill>
                <a:sym typeface="Wingdings" pitchFamily="2" charset="2"/>
              </a:rPr>
              <a:t>means</a:t>
            </a:r>
            <a:r>
              <a:rPr lang="it-IT" sz="3600" dirty="0" smtClean="0">
                <a:solidFill>
                  <a:srgbClr val="000000"/>
                </a:solidFill>
                <a:sym typeface="Wingdings" pitchFamily="2" charset="2"/>
              </a:rPr>
              <a:t> of </a:t>
            </a:r>
            <a:r>
              <a:rPr lang="it-IT" sz="3600" dirty="0" err="1" smtClean="0">
                <a:solidFill>
                  <a:srgbClr val="000000"/>
                </a:solidFill>
                <a:sym typeface="Wingdings" pitchFamily="2" charset="2"/>
              </a:rPr>
              <a:t>hearthbeat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endParaRPr lang="it-IT" sz="3600" dirty="0" smtClean="0">
              <a:solidFill>
                <a:srgbClr val="000000"/>
              </a:solidFill>
            </a:endParaRPr>
          </a:p>
          <a:p>
            <a:endParaRPr lang="it-IT" sz="3600" dirty="0" smtClean="0">
              <a:solidFill>
                <a:srgbClr val="000000"/>
              </a:solidFill>
            </a:endParaRPr>
          </a:p>
          <a:p>
            <a:endParaRPr lang="it-IT" sz="3600" dirty="0">
              <a:solidFill>
                <a:srgbClr val="000000"/>
              </a:solidFill>
            </a:endParaRPr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24649384" y="1706041"/>
            <a:ext cx="12136239" cy="106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2400" smtClean="0">
                <a:solidFill>
                  <a:srgbClr val="000000"/>
                </a:solidFill>
              </a:rPr>
              <a:t>Eureka it the Netflix discovery service provider. It consists of two modules: </a:t>
            </a:r>
          </a:p>
          <a:p>
            <a:pPr lvl="2"/>
            <a:r>
              <a:rPr lang="en-US" sz="2400" smtClean="0">
                <a:solidFill>
                  <a:srgbClr val="000000"/>
                </a:solidFill>
              </a:rPr>
              <a:t> “</a:t>
            </a:r>
            <a:r>
              <a:rPr lang="en-US" sz="2400" b="1" smtClean="0">
                <a:solidFill>
                  <a:srgbClr val="000000"/>
                </a:solidFill>
              </a:rPr>
              <a:t>Eureka server</a:t>
            </a:r>
            <a:r>
              <a:rPr lang="en-US" sz="2400" smtClean="0">
                <a:solidFill>
                  <a:srgbClr val="000000"/>
                </a:solidFill>
              </a:rPr>
              <a:t>” is a REST based service for locating services with the purpose of load balancing and failover of middle-tier servers. </a:t>
            </a:r>
          </a:p>
          <a:p>
            <a:pPr lvl="2" eaLnBrk="1" fontAlgn="t" hangingPunct="1"/>
            <a:r>
              <a:rPr lang="en-US" sz="2400" smtClean="0">
                <a:solidFill>
                  <a:srgbClr val="000000"/>
                </a:solidFill>
              </a:rPr>
              <a:t> “</a:t>
            </a:r>
            <a:r>
              <a:rPr lang="en-US" sz="2400" b="1" smtClean="0">
                <a:solidFill>
                  <a:srgbClr val="000000"/>
                </a:solidFill>
              </a:rPr>
              <a:t>Eureka Client”</a:t>
            </a:r>
            <a:r>
              <a:rPr lang="en-US" sz="2400" smtClean="0">
                <a:solidFill>
                  <a:srgbClr val="000000"/>
                </a:solidFill>
              </a:rPr>
              <a:t>, a Java-based client component, which interact with the Eureka server, and has a built-in load balancer that achieve basic round-robin load balancing. 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Eureka can be configured and deployed to be highly available </a:t>
            </a:r>
            <a:r>
              <a:rPr lang="en-US" sz="2400" strike="sngStrike" smtClean="0">
                <a:solidFill>
                  <a:srgbClr val="000000"/>
                </a:solidFill>
              </a:rPr>
              <a:t> with each server replicating state about the registered service to the others.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Services register with Eureka providing meta-data about itself (host, port, URL), 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Once registered services send heartbeats to renew their leases every 30 seconds and locate their services to make remote calls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If the hearthbeat fails over a configurable timetable  the instance is removed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The registration information and the renewals are replicated to all the eureka nodes in the cluster. 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Eureka does not use a backend store and all services instance in the registry have to send an heartbeat to keep their registration up to date (so ths can be done in memory)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Client have an in memory cache of Eureka registration (they don’t have to go to the registry for every single request to a service)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So Eureka works as a register, that will know where which one of our services lives, how many instances of they are up (or down) and how to access them.</a:t>
            </a:r>
            <a:endParaRPr lang="it-IT" sz="2400" smtClean="0">
              <a:solidFill>
                <a:srgbClr val="000000"/>
              </a:solidFill>
            </a:endParaRPr>
          </a:p>
          <a:p>
            <a:endParaRPr lang="en-US" sz="2400" smtClean="0">
              <a:solidFill>
                <a:srgbClr val="000000"/>
              </a:solidFill>
            </a:endParaRPr>
          </a:p>
          <a:p>
            <a:pPr marL="0" indent="0">
              <a:buFont typeface="Wingdings" pitchFamily="2" charset="2"/>
              <a:buNone/>
            </a:pPr>
            <a:endParaRPr lang="it-IT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9497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Eureka server </a:t>
            </a:r>
            <a:endParaRPr lang="it-IT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20" y="1963411"/>
            <a:ext cx="12672118" cy="738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CasellaDiTesto 7"/>
          <p:cNvSpPr txBox="1"/>
          <p:nvPr/>
        </p:nvSpPr>
        <p:spPr>
          <a:xfrm>
            <a:off x="716197" y="5921896"/>
            <a:ext cx="15508251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server</a:t>
            </a:r>
            <a:r>
              <a:rPr lang="it-IT" sz="2800" dirty="0"/>
              <a:t>: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port</a:t>
            </a:r>
            <a:r>
              <a:rPr lang="it-IT" sz="2800" dirty="0"/>
              <a:t>: 8761</a:t>
            </a:r>
          </a:p>
          <a:p>
            <a:endParaRPr lang="it-IT" sz="2800" dirty="0"/>
          </a:p>
          <a:p>
            <a:r>
              <a:rPr lang="it-IT" sz="2800" u="sng" dirty="0"/>
              <a:t>eureka: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instance</a:t>
            </a:r>
            <a:r>
              <a:rPr lang="it-IT" sz="2800" dirty="0"/>
              <a:t>:</a:t>
            </a:r>
          </a:p>
          <a:p>
            <a:r>
              <a:rPr lang="it-IT" sz="2800" dirty="0"/>
              <a:t>    </a:t>
            </a:r>
            <a:r>
              <a:rPr lang="it-IT" sz="2800" u="sng" dirty="0" err="1"/>
              <a:t>hostname</a:t>
            </a:r>
            <a:r>
              <a:rPr lang="it-IT" sz="2800" u="sng" dirty="0"/>
              <a:t>: </a:t>
            </a:r>
            <a:r>
              <a:rPr lang="it-IT" sz="2800" u="sng" dirty="0" err="1"/>
              <a:t>localhost</a:t>
            </a:r>
            <a:endParaRPr lang="it-IT" sz="2800" u="sng" dirty="0"/>
          </a:p>
          <a:p>
            <a:r>
              <a:rPr lang="it-IT" sz="2800" dirty="0"/>
              <a:t>  client:</a:t>
            </a:r>
          </a:p>
          <a:p>
            <a:r>
              <a:rPr lang="it-IT" sz="2800" dirty="0" smtClean="0"/>
              <a:t>    </a:t>
            </a:r>
            <a:r>
              <a:rPr lang="it-IT" sz="2800" dirty="0" err="1" smtClean="0"/>
              <a:t>registerWithEureka</a:t>
            </a:r>
            <a:r>
              <a:rPr lang="it-IT" sz="2800" dirty="0" smtClean="0"/>
              <a:t>: false</a:t>
            </a:r>
            <a:r>
              <a:rPr lang="it-IT" sz="2800" b="1" dirty="0" smtClean="0">
                <a:solidFill>
                  <a:srgbClr val="FF0000"/>
                </a:solidFill>
              </a:rPr>
              <a:t> #STANDALONE MODE </a:t>
            </a:r>
          </a:p>
          <a:p>
            <a:r>
              <a:rPr lang="it-IT" sz="2800" dirty="0" smtClean="0"/>
              <a:t>    </a:t>
            </a:r>
            <a:r>
              <a:rPr lang="it-IT" sz="2800" dirty="0" err="1"/>
              <a:t>fetchRegistry</a:t>
            </a:r>
            <a:r>
              <a:rPr lang="it-IT" sz="2800" dirty="0"/>
              <a:t>: false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serviceUrl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defaultZone</a:t>
            </a:r>
            <a:r>
              <a:rPr lang="it-IT" sz="2800" dirty="0"/>
              <a:t>: http://${eureka.instance.hostname}:${server.port}/eureka/</a:t>
            </a:r>
          </a:p>
          <a:p>
            <a:r>
              <a:rPr lang="it-IT" sz="2800" dirty="0"/>
              <a:t>  server:</a:t>
            </a:r>
          </a:p>
          <a:p>
            <a:r>
              <a:rPr lang="da-DK" sz="2800" dirty="0"/>
              <a:t>    enableSelfPreservation: </a:t>
            </a:r>
            <a:r>
              <a:rPr lang="da-DK" sz="2800" dirty="0" smtClean="0"/>
              <a:t>true</a:t>
            </a:r>
            <a:endParaRPr lang="it-IT" sz="2800" dirty="0">
              <a:latin typeface="Consolas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804256" y="3016619"/>
            <a:ext cx="161105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EnableEurekaServer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SpringBootApplication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 Application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/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>
                <a:latin typeface="Consolas"/>
              </a:rPr>
              <a:t> main(String[]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>
                <a:latin typeface="Consolas"/>
              </a:rPr>
              <a:t>)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    </a:t>
            </a:r>
            <a:r>
              <a:rPr lang="en-US" sz="2800" dirty="0" err="1">
                <a:latin typeface="Consolas"/>
              </a:rPr>
              <a:t>SpringApplication.run</a:t>
            </a:r>
            <a:r>
              <a:rPr lang="en-US" sz="2800" dirty="0">
                <a:latin typeface="Consolas"/>
              </a:rPr>
              <a:t>(</a:t>
            </a:r>
            <a:r>
              <a:rPr lang="en-US" sz="2800" dirty="0" err="1">
                <a:latin typeface="Consolas"/>
              </a:rPr>
              <a:t>Application.</a:t>
            </a:r>
            <a:r>
              <a:rPr lang="en-US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,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r>
              <a:rPr lang="it-IT" sz="2800" dirty="0" smtClean="0">
                <a:latin typeface="Consolas"/>
              </a:rPr>
              <a:t> 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830497" y="2987720"/>
            <a:ext cx="4527739" cy="59060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914074" y="6380439"/>
            <a:ext cx="1890356" cy="59060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923598" y="9778801"/>
            <a:ext cx="11459035" cy="9221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914074" y="8554209"/>
            <a:ext cx="9333710" cy="122459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>
                <a:solidFill>
                  <a:srgbClr val="000000"/>
                </a:solidFill>
              </a:rPr>
              <a:t>Eureka server </a:t>
            </a:r>
            <a:r>
              <a:rPr lang="it-IT" sz="3600" b="1" dirty="0" err="1" smtClean="0">
                <a:solidFill>
                  <a:srgbClr val="000000"/>
                </a:solidFill>
              </a:rPr>
              <a:t>implementation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 smtClean="0">
                <a:solidFill>
                  <a:srgbClr val="000000"/>
                </a:solidFill>
              </a:rPr>
              <a:t>details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Spring Cloud Eureka Server  Maven dependency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@</a:t>
            </a:r>
            <a:r>
              <a:rPr lang="en-US" sz="3600" dirty="0" err="1" smtClean="0">
                <a:solidFill>
                  <a:srgbClr val="000000"/>
                </a:solidFill>
              </a:rPr>
              <a:t>EnableEurekaServer</a:t>
            </a:r>
            <a:r>
              <a:rPr lang="en-US" sz="3600" dirty="0" smtClean="0">
                <a:solidFill>
                  <a:srgbClr val="000000"/>
                </a:solidFill>
              </a:rPr>
              <a:t> directive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Listening port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Standalone mode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12420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1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/>
          <p:cNvSpPr txBox="1"/>
          <p:nvPr/>
        </p:nvSpPr>
        <p:spPr>
          <a:xfrm>
            <a:off x="813038" y="5732766"/>
            <a:ext cx="18434048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u="sng" dirty="0"/>
              <a:t>eureka:</a:t>
            </a:r>
          </a:p>
          <a:p>
            <a:r>
              <a:rPr lang="it-IT" sz="2800" dirty="0"/>
              <a:t>  password: password</a:t>
            </a:r>
          </a:p>
          <a:p>
            <a:r>
              <a:rPr lang="it-IT" sz="2800" dirty="0" smtClean="0"/>
              <a:t>  client</a:t>
            </a:r>
            <a:r>
              <a:rPr lang="it-IT" sz="2800" dirty="0"/>
              <a:t>: 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serviceUrl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defaultZone</a:t>
            </a:r>
            <a:r>
              <a:rPr lang="it-IT" sz="2800" dirty="0"/>
              <a:t>: http://user:${eureka.password}@localhost:8761/eureka/</a:t>
            </a:r>
          </a:p>
          <a:p>
            <a:r>
              <a:rPr lang="it-IT" sz="2800" dirty="0"/>
              <a:t>    </a:t>
            </a:r>
            <a:r>
              <a:rPr lang="it-IT" sz="2800" u="sng" dirty="0" err="1"/>
              <a:t>healthcheck</a:t>
            </a:r>
            <a:r>
              <a:rPr lang="it-IT" sz="2800" u="sng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enabled</a:t>
            </a:r>
            <a:r>
              <a:rPr lang="it-IT" sz="2800" dirty="0"/>
              <a:t>: </a:t>
            </a:r>
            <a:r>
              <a:rPr lang="it-IT" sz="2800" dirty="0" err="1"/>
              <a:t>true</a:t>
            </a:r>
            <a:endParaRPr lang="it-IT" sz="2800" dirty="0"/>
          </a:p>
          <a:p>
            <a:r>
              <a:rPr lang="it-IT" sz="2800" dirty="0"/>
              <a:t>    </a:t>
            </a:r>
            <a:r>
              <a:rPr lang="it-IT" sz="2800" dirty="0" err="1"/>
              <a:t>lease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duration</a:t>
            </a:r>
            <a:r>
              <a:rPr lang="it-IT" sz="2800" dirty="0"/>
              <a:t>: 5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instance</a:t>
            </a:r>
            <a:r>
              <a:rPr lang="it-IT" sz="2800" dirty="0"/>
              <a:t>: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leaseRenewalIntervalInSeconds</a:t>
            </a:r>
            <a:r>
              <a:rPr lang="it-IT" sz="2800" dirty="0"/>
              <a:t>: 1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leaseExpirationDurationInSeconds</a:t>
            </a:r>
            <a:r>
              <a:rPr lang="it-IT" sz="2800" dirty="0"/>
              <a:t>: 2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metadataMap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instanceId</a:t>
            </a:r>
            <a:r>
              <a:rPr lang="it-IT" sz="2800" dirty="0"/>
              <a:t>: </a:t>
            </a:r>
            <a:r>
              <a:rPr lang="it-IT" sz="2800" dirty="0" smtClean="0"/>
              <a:t>	${</a:t>
            </a:r>
            <a:r>
              <a:rPr lang="it-IT" sz="2800" dirty="0" err="1"/>
              <a:t>vcap.application.instance_id</a:t>
            </a:r>
            <a:r>
              <a:rPr lang="it-IT" sz="2800" dirty="0"/>
              <a:t>:${spring.application.name}:${</a:t>
            </a:r>
            <a:r>
              <a:rPr lang="it-IT" sz="2800" dirty="0" err="1"/>
              <a:t>spring.application.instance_id</a:t>
            </a:r>
            <a:r>
              <a:rPr lang="it-IT" sz="2800" dirty="0"/>
              <a:t>:${</a:t>
            </a:r>
            <a:r>
              <a:rPr lang="it-IT" sz="2800" dirty="0" err="1"/>
              <a:t>server.port</a:t>
            </a:r>
            <a:r>
              <a:rPr lang="it-IT" sz="2800" dirty="0"/>
              <a:t>}}}</a:t>
            </a: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2826304"/>
            <a:ext cx="121627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SpringBootApplication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 smtClean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EnableEurekaClient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EnableDiscoveryClient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 Application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>
                <a:latin typeface="Consolas"/>
              </a:rPr>
              <a:t> main(String[]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>
                <a:latin typeface="Consolas"/>
              </a:rPr>
              <a:t>)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    </a:t>
            </a:r>
            <a:r>
              <a:rPr lang="en-US" sz="2800" dirty="0" err="1">
                <a:latin typeface="Consolas"/>
              </a:rPr>
              <a:t>SpringApplication.run</a:t>
            </a:r>
            <a:r>
              <a:rPr lang="en-US" sz="2800" dirty="0">
                <a:latin typeface="Consolas"/>
              </a:rPr>
              <a:t>(</a:t>
            </a:r>
            <a:r>
              <a:rPr lang="en-US" sz="2800" dirty="0" err="1">
                <a:latin typeface="Consolas"/>
              </a:rPr>
              <a:t>Application.</a:t>
            </a:r>
            <a:r>
              <a:rPr lang="en-US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,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endParaRPr lang="it-IT" sz="2800" dirty="0" smtClean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727648" y="3262201"/>
            <a:ext cx="4527739" cy="9697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116340" y="6984880"/>
            <a:ext cx="11361993" cy="9801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368958" y="11366289"/>
            <a:ext cx="17302064" cy="9221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695" y="1932205"/>
            <a:ext cx="8187679" cy="800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service provider </a:t>
            </a:r>
            <a:endParaRPr lang="it-IT" dirty="0"/>
          </a:p>
        </p:txBody>
      </p:sp>
      <p:sp>
        <p:nvSpPr>
          <p:cNvPr id="17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>
                <a:solidFill>
                  <a:srgbClr val="000000"/>
                </a:solidFill>
              </a:rPr>
              <a:t>Eureka service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i="1" dirty="0">
                <a:solidFill>
                  <a:srgbClr val="000000"/>
                </a:solidFill>
              </a:rPr>
              <a:t>@</a:t>
            </a:r>
            <a:r>
              <a:rPr lang="it-IT" sz="3600" i="1" dirty="0" err="1">
                <a:solidFill>
                  <a:srgbClr val="000000"/>
                </a:solidFill>
              </a:rPr>
              <a:t>EnableEurekaClient</a:t>
            </a:r>
            <a:endParaRPr lang="it-IT" sz="3600" i="1" dirty="0">
              <a:solidFill>
                <a:srgbClr val="000000"/>
              </a:solidFill>
            </a:endParaRPr>
          </a:p>
          <a:p>
            <a:pPr lvl="1"/>
            <a:r>
              <a:rPr lang="it-IT" sz="3600" i="1" dirty="0">
                <a:solidFill>
                  <a:srgbClr val="000000"/>
                </a:solidFill>
              </a:rPr>
              <a:t>@</a:t>
            </a:r>
            <a:r>
              <a:rPr lang="it-IT" sz="3600" i="1" dirty="0" err="1">
                <a:solidFill>
                  <a:srgbClr val="000000"/>
                </a:solidFill>
              </a:rPr>
              <a:t>EnableDiscoveryClient</a:t>
            </a:r>
            <a:endParaRPr lang="it-IT" sz="3600" i="1" dirty="0">
              <a:solidFill>
                <a:srgbClr val="000000"/>
              </a:solidFill>
            </a:endParaRP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Configuration </a:t>
            </a:r>
            <a:r>
              <a:rPr lang="it-IT" sz="3600" dirty="0" err="1">
                <a:solidFill>
                  <a:srgbClr val="000000"/>
                </a:solidFill>
              </a:rPr>
              <a:t>details</a:t>
            </a:r>
            <a:endParaRPr lang="it-IT" sz="3600" dirty="0">
              <a:solidFill>
                <a:srgbClr val="000000"/>
              </a:solidFill>
            </a:endParaRP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Eureka Server </a:t>
            </a:r>
            <a:r>
              <a:rPr lang="it-IT" sz="3600" dirty="0" err="1">
                <a:solidFill>
                  <a:srgbClr val="000000"/>
                </a:solidFill>
              </a:rPr>
              <a:t>instance</a:t>
            </a:r>
            <a:r>
              <a:rPr lang="it-IT" sz="3600" dirty="0">
                <a:solidFill>
                  <a:srgbClr val="000000"/>
                </a:solidFill>
              </a:rPr>
              <a:t> id</a:t>
            </a: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9931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6" grpId="0"/>
      <p:bldP spid="10" grpId="0" animBg="1"/>
      <p:bldP spid="12" grpId="0" animBg="1"/>
      <p:bldP spid="13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1817440"/>
            <a:ext cx="16483244" cy="10002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org.springframework.cloud.client.ServiceInstance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org.springframework.cloud.client.discovery.DiscoveryClient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DiscoveryClient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discoveryClient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listDiscovery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String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listDiscovery</a:t>
            </a:r>
            <a:r>
              <a:rPr lang="it-IT" sz="2800" dirty="0">
                <a:latin typeface="Consolas"/>
              </a:rPr>
              <a:t>()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smtClean="0">
                <a:latin typeface="Consolas"/>
              </a:rPr>
              <a:t>	List&lt;</a:t>
            </a:r>
            <a:r>
              <a:rPr lang="it-IT" sz="2800" dirty="0" err="1" smtClean="0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&gt; </a:t>
            </a:r>
            <a:endParaRPr lang="it-IT" sz="2800" dirty="0" smtClean="0">
              <a:latin typeface="Consolas"/>
            </a:endParaRPr>
          </a:p>
          <a:p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instances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=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800" dirty="0" err="1">
                <a:latin typeface="Consolas"/>
              </a:rPr>
              <a:t>.discoveryClient.getInstances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"BOOKABATTERYSERVICE4EUREKA"</a:t>
            </a:r>
            <a:r>
              <a:rPr lang="it-IT" sz="2800" dirty="0">
                <a:latin typeface="Consolas"/>
              </a:rPr>
              <a:t>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pPr lvl="1"/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if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err="1" smtClean="0">
                <a:latin typeface="Consolas"/>
              </a:rPr>
              <a:t>instances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!=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null</a:t>
            </a:r>
            <a:r>
              <a:rPr lang="it-IT" sz="2800" dirty="0">
                <a:latin typeface="Consolas"/>
              </a:rPr>
              <a:t> &amp;&amp; !</a:t>
            </a:r>
            <a:r>
              <a:rPr lang="it-IT" sz="2800" dirty="0" err="1">
                <a:latin typeface="Consolas"/>
              </a:rPr>
              <a:t>instances.isEmpty</a:t>
            </a:r>
            <a:r>
              <a:rPr lang="it-IT" sz="2800" dirty="0">
                <a:latin typeface="Consolas"/>
              </a:rPr>
              <a:t>())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it-IT" sz="2800" dirty="0">
                <a:latin typeface="Consolas"/>
              </a:rPr>
              <a:t> i=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</a:t>
            </a:r>
            <a:r>
              <a:rPr lang="it-IT" sz="2800" dirty="0">
                <a:latin typeface="Consolas"/>
              </a:rPr>
              <a:t>; i&lt;</a:t>
            </a:r>
            <a:r>
              <a:rPr lang="it-IT" sz="2800" dirty="0" err="1">
                <a:latin typeface="Consolas"/>
              </a:rPr>
              <a:t>instances.size</a:t>
            </a:r>
            <a:r>
              <a:rPr lang="it-IT" sz="2800" dirty="0">
                <a:latin typeface="Consolas"/>
              </a:rPr>
              <a:t>();i++ ){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r>
              <a:rPr lang="it-IT" sz="2800" dirty="0" err="1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instances.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get</a:t>
            </a:r>
            <a:r>
              <a:rPr lang="it-IT" sz="2800" dirty="0">
                <a:latin typeface="Consolas"/>
              </a:rPr>
              <a:t>(i</a:t>
            </a:r>
            <a:r>
              <a:rPr lang="it-IT" sz="2800" dirty="0" smtClean="0">
                <a:latin typeface="Consolas"/>
              </a:rPr>
              <a:t>);</a:t>
            </a:r>
          </a:p>
          <a:p>
            <a:pPr lvl="1"/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</a:t>
            </a:r>
            <a:r>
              <a:rPr lang="it-IT" sz="2800" dirty="0" err="1" smtClean="0">
                <a:latin typeface="Consolas"/>
              </a:rPr>
              <a:t>System.out.println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hostname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-&gt; "</a:t>
            </a:r>
            <a:r>
              <a:rPr lang="it-IT" sz="2800" dirty="0" smtClean="0">
                <a:latin typeface="Consolas"/>
              </a:rPr>
              <a:t> + </a:t>
            </a:r>
            <a:r>
              <a:rPr lang="it-IT" sz="2800" dirty="0" err="1" smtClean="0">
                <a:latin typeface="Consolas"/>
              </a:rPr>
              <a:t>serviceInstance.getHost</a:t>
            </a:r>
            <a:r>
              <a:rPr lang="it-IT" sz="2800" dirty="0" smtClean="0">
                <a:latin typeface="Consolas"/>
              </a:rPr>
              <a:t>());</a:t>
            </a:r>
          </a:p>
          <a:p>
            <a:pPr lvl="1"/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System.out.println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port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-&gt;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smtClean="0">
                <a:latin typeface="Consolas"/>
              </a:rPr>
              <a:t> + </a:t>
            </a:r>
            <a:r>
              <a:rPr lang="it-IT" sz="2800" dirty="0" err="1" smtClean="0">
                <a:latin typeface="Consolas"/>
              </a:rPr>
              <a:t>serviceInstance.getPort</a:t>
            </a:r>
            <a:r>
              <a:rPr lang="it-IT" sz="2800" dirty="0">
                <a:latin typeface="Consolas"/>
              </a:rPr>
              <a:t>());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</a:t>
            </a:r>
            <a:r>
              <a:rPr lang="it-IT" sz="2800" dirty="0" smtClean="0">
                <a:latin typeface="Consolas"/>
              </a:rPr>
              <a:t>}</a:t>
            </a:r>
          </a:p>
          <a:p>
            <a:pPr lvl="1"/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>
                <a:latin typeface="Consolas"/>
              </a:rPr>
              <a:t>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} </a:t>
            </a:r>
            <a:br>
              <a:rPr lang="it-IT" sz="2800" dirty="0">
                <a:latin typeface="Consolas"/>
              </a:rPr>
            </a:br>
            <a:endParaRPr lang="it-IT" sz="2800" dirty="0" smtClean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749316" y="2193649"/>
            <a:ext cx="13098868" cy="9697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708548" y="5731931"/>
            <a:ext cx="14781062" cy="101086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2753882" y="8142341"/>
            <a:ext cx="10186773" cy="59510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Segnaposto contenuto 2"/>
          <p:cNvSpPr txBox="1">
            <a:spLocks/>
          </p:cNvSpPr>
          <p:nvPr/>
        </p:nvSpPr>
        <p:spPr bwMode="auto">
          <a:xfrm>
            <a:off x="24384000" y="7416219"/>
            <a:ext cx="6237262" cy="4357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endParaRPr lang="it-IT" sz="3600" dirty="0" smtClean="0">
              <a:solidFill>
                <a:srgbClr val="000000"/>
              </a:solidFill>
            </a:endParaRP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>
                <a:solidFill>
                  <a:srgbClr val="000000"/>
                </a:solidFill>
              </a:rPr>
              <a:t>Service Consumer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endParaRPr lang="it-IT" sz="3600" b="1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Reference to Spring </a:t>
            </a:r>
            <a:r>
              <a:rPr lang="it-IT" sz="3600" dirty="0" err="1" smtClean="0">
                <a:solidFill>
                  <a:srgbClr val="000000"/>
                </a:solidFill>
              </a:rPr>
              <a:t>Cloud</a:t>
            </a:r>
            <a:r>
              <a:rPr lang="it-IT" sz="3600" dirty="0" smtClean="0">
                <a:solidFill>
                  <a:srgbClr val="000000"/>
                </a:solidFill>
              </a:rPr>
              <a:t>  Client </a:t>
            </a:r>
            <a:r>
              <a:rPr lang="it-IT" sz="3600" dirty="0" err="1" smtClean="0">
                <a:solidFill>
                  <a:srgbClr val="000000"/>
                </a:solidFill>
              </a:rPr>
              <a:t>ServerInstance</a:t>
            </a:r>
            <a:r>
              <a:rPr lang="it-IT" sz="3600" dirty="0" smtClean="0">
                <a:solidFill>
                  <a:srgbClr val="000000"/>
                </a:solidFill>
              </a:rPr>
              <a:t> and </a:t>
            </a:r>
            <a:r>
              <a:rPr lang="it-IT" sz="3600" dirty="0" err="1" smtClean="0">
                <a:solidFill>
                  <a:srgbClr val="000000"/>
                </a:solidFill>
              </a:rPr>
              <a:t>DiscoveryClient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Service </a:t>
            </a:r>
            <a:r>
              <a:rPr lang="it-IT" sz="3600" dirty="0" err="1" smtClean="0">
                <a:solidFill>
                  <a:srgbClr val="000000"/>
                </a:solidFill>
              </a:rPr>
              <a:t>instances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>
                <a:solidFill>
                  <a:srgbClr val="000000"/>
                </a:solidFill>
              </a:rPr>
              <a:t>resolution</a:t>
            </a:r>
            <a:r>
              <a:rPr lang="it-IT" sz="3600" dirty="0">
                <a:solidFill>
                  <a:srgbClr val="000000"/>
                </a:solidFill>
              </a:rPr>
              <a:t> by service </a:t>
            </a:r>
            <a:r>
              <a:rPr lang="it-IT" sz="3600" dirty="0" err="1">
                <a:solidFill>
                  <a:srgbClr val="000000"/>
                </a:solidFill>
              </a:rPr>
              <a:t>discovery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err="1" smtClean="0">
                <a:solidFill>
                  <a:srgbClr val="000000"/>
                </a:solidFill>
              </a:rPr>
              <a:t>Details</a:t>
            </a:r>
            <a:r>
              <a:rPr lang="it-IT" sz="3600" dirty="0" smtClean="0">
                <a:solidFill>
                  <a:srgbClr val="000000"/>
                </a:solidFill>
              </a:rPr>
              <a:t> of the </a:t>
            </a:r>
            <a:r>
              <a:rPr lang="it-IT" sz="3600" dirty="0" err="1" smtClean="0">
                <a:solidFill>
                  <a:srgbClr val="000000"/>
                </a:solidFill>
              </a:rPr>
              <a:t>available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instances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service consumer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40070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</a:t>
            </a:r>
            <a:r>
              <a:rPr lang="it-IT" dirty="0" err="1" smtClean="0"/>
              <a:t>Feign</a:t>
            </a:r>
            <a:r>
              <a:rPr lang="it-IT" dirty="0" smtClean="0"/>
              <a:t> client </a:t>
            </a:r>
            <a:endParaRPr lang="it-IT" dirty="0"/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406416" y="1531690"/>
            <a:ext cx="16569333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import </a:t>
            </a:r>
            <a:r>
              <a:rPr lang="it-IT" sz="2800" dirty="0">
                <a:latin typeface="Consolas"/>
              </a:rPr>
              <a:t>org.springframework.cloud.client.discovery.EnableDiscoveryClient;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org.springframework.cloud.netflix.feign.EnableFeignClients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org.springframework.cloud.netflix.feign.FeignClient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SpringBootApplication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 smtClean="0">
                <a:latin typeface="Consolas"/>
              </a:rPr>
              <a:t>EnableDiscoveryClient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 smtClean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RestController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EnableFeignClients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EurekaFeignClientApplication</a:t>
            </a:r>
            <a:r>
              <a:rPr lang="it-IT" sz="2800" dirty="0">
                <a:latin typeface="Consolas"/>
              </a:rPr>
              <a:t>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static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main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String</a:t>
            </a:r>
            <a:r>
              <a:rPr lang="it-IT" sz="2800" dirty="0">
                <a:latin typeface="Consolas"/>
              </a:rPr>
              <a:t>[]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)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SpringApplication.run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err="1" smtClean="0">
                <a:latin typeface="Consolas"/>
              </a:rPr>
              <a:t>EurekaFeignClientApplication.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,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); </a:t>
            </a:r>
            <a:r>
              <a:rPr lang="it-IT" sz="2800" dirty="0" smtClean="0">
                <a:latin typeface="Consolas"/>
              </a:rPr>
              <a:t>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FeignClient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IServiceBookAbattery</a:t>
            </a:r>
            <a:r>
              <a:rPr lang="it-IT" sz="2800" dirty="0">
                <a:latin typeface="Consolas"/>
              </a:rPr>
              <a:t>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method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RequestMethod.GET</a:t>
            </a:r>
            <a:r>
              <a:rPr lang="it-IT" sz="2800" dirty="0">
                <a:latin typeface="Consolas"/>
              </a:rPr>
              <a:t>, </a:t>
            </a:r>
            <a:r>
              <a:rPr lang="it-IT" sz="2800" dirty="0" err="1">
                <a:latin typeface="Consolas"/>
              </a:rPr>
              <a:t>value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bookABattery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/list"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List&lt;Booking</a:t>
            </a:r>
            <a:r>
              <a:rPr lang="it-IT" sz="2800" dirty="0">
                <a:latin typeface="Consolas"/>
              </a:rPr>
              <a:t>&gt; </a:t>
            </a:r>
            <a:r>
              <a:rPr lang="it-IT" sz="2800" dirty="0" err="1">
                <a:latin typeface="Consolas"/>
              </a:rPr>
              <a:t>getBookingList</a:t>
            </a:r>
            <a:r>
              <a:rPr lang="it-IT" sz="2800" dirty="0" smtClean="0">
                <a:latin typeface="Consolas"/>
              </a:rPr>
              <a:t>();}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IServiceBookAbattery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List&lt;Booking&gt; </a:t>
            </a:r>
            <a:r>
              <a:rPr lang="it-IT" sz="2800" dirty="0" err="1">
                <a:latin typeface="Consolas"/>
              </a:rPr>
              <a:t>getBookingList</a:t>
            </a:r>
            <a:r>
              <a:rPr lang="it-IT" sz="2800" dirty="0">
                <a:latin typeface="Consolas"/>
              </a:rPr>
              <a:t>()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client.getBookingList</a:t>
            </a:r>
            <a:r>
              <a:rPr lang="it-IT" sz="2800" dirty="0">
                <a:latin typeface="Consolas"/>
              </a:rPr>
              <a:t>(); </a:t>
            </a:r>
            <a:r>
              <a:rPr lang="it-IT" sz="2800" dirty="0" smtClean="0">
                <a:latin typeface="Consolas"/>
              </a:rPr>
              <a:t>}}</a:t>
            </a:r>
          </a:p>
        </p:txBody>
      </p:sp>
      <p:sp>
        <p:nvSpPr>
          <p:cNvPr id="7" name="Rettangolo 6"/>
          <p:cNvSpPr/>
          <p:nvPr/>
        </p:nvSpPr>
        <p:spPr bwMode="auto">
          <a:xfrm>
            <a:off x="485917" y="7094029"/>
            <a:ext cx="16242587" cy="180020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406417" y="4582382"/>
            <a:ext cx="4248743" cy="57606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246784" y="10552975"/>
            <a:ext cx="8244916" cy="127357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>
                <a:solidFill>
                  <a:srgbClr val="000000"/>
                </a:solidFill>
              </a:rPr>
              <a:t>Netflix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 smtClean="0">
                <a:solidFill>
                  <a:srgbClr val="000000"/>
                </a:solidFill>
              </a:rPr>
              <a:t>Feign</a:t>
            </a:r>
            <a:r>
              <a:rPr lang="it-IT" sz="3600" b="1" dirty="0" smtClean="0">
                <a:solidFill>
                  <a:srgbClr val="000000"/>
                </a:solidFill>
              </a:rPr>
              <a:t> Client </a:t>
            </a:r>
            <a:r>
              <a:rPr lang="it-IT" sz="3600" b="1" dirty="0" err="1" smtClean="0">
                <a:solidFill>
                  <a:srgbClr val="000000"/>
                </a:solidFill>
              </a:rPr>
              <a:t>implementation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i="1" dirty="0" smtClean="0">
                <a:solidFill>
                  <a:srgbClr val="000000"/>
                </a:solidFill>
              </a:rPr>
              <a:t>@</a:t>
            </a:r>
            <a:r>
              <a:rPr lang="it-IT" sz="3600" i="1" dirty="0" err="1" smtClean="0">
                <a:solidFill>
                  <a:srgbClr val="000000"/>
                </a:solidFill>
              </a:rPr>
              <a:t>EnableFeignClient</a:t>
            </a:r>
            <a:endParaRPr lang="it-IT" sz="3600" i="1" dirty="0" smtClean="0">
              <a:solidFill>
                <a:srgbClr val="000000"/>
              </a:solidFill>
            </a:endParaRPr>
          </a:p>
          <a:p>
            <a:pPr lvl="1"/>
            <a:r>
              <a:rPr lang="it-IT" sz="3600" i="1" dirty="0" smtClean="0">
                <a:solidFill>
                  <a:srgbClr val="000000"/>
                </a:solidFill>
              </a:rPr>
              <a:t>@</a:t>
            </a:r>
            <a:r>
              <a:rPr lang="it-IT" sz="3600" i="1" dirty="0" err="1" smtClean="0">
                <a:solidFill>
                  <a:srgbClr val="000000"/>
                </a:solidFill>
              </a:rPr>
              <a:t>FeignClient</a:t>
            </a:r>
            <a:r>
              <a:rPr lang="it-IT" sz="3600" i="1" dirty="0" smtClean="0">
                <a:solidFill>
                  <a:srgbClr val="000000"/>
                </a:solidFill>
              </a:rPr>
              <a:t> </a:t>
            </a:r>
            <a:r>
              <a:rPr lang="it-IT" sz="3600" dirty="0" smtClean="0">
                <a:solidFill>
                  <a:srgbClr val="000000"/>
                </a:solidFill>
              </a:rPr>
              <a:t> service </a:t>
            </a:r>
            <a:r>
              <a:rPr lang="it-IT" sz="3600" dirty="0" err="1" smtClean="0">
                <a:solidFill>
                  <a:srgbClr val="000000"/>
                </a:solidFill>
              </a:rPr>
              <a:t>resolution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err="1" smtClean="0">
                <a:solidFill>
                  <a:srgbClr val="000000"/>
                </a:solidFill>
              </a:rPr>
              <a:t>Rest</a:t>
            </a:r>
            <a:r>
              <a:rPr lang="it-IT" sz="3600" dirty="0" smtClean="0">
                <a:solidFill>
                  <a:srgbClr val="000000"/>
                </a:solidFill>
              </a:rPr>
              <a:t> service </a:t>
            </a:r>
            <a:r>
              <a:rPr lang="it-IT" sz="3600" dirty="0" err="1" smtClean="0">
                <a:solidFill>
                  <a:srgbClr val="000000"/>
                </a:solidFill>
              </a:rPr>
              <a:t>method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invocation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47383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8" grpId="0" animBg="1"/>
      <p:bldP spid="11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1817440"/>
            <a:ext cx="15691156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import </a:t>
            </a:r>
            <a:r>
              <a:rPr lang="it-IT" sz="2800" dirty="0">
                <a:latin typeface="Consolas"/>
              </a:rPr>
              <a:t>org.springframework.cloud.client.loadbalancer.LoadBalancerClient;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LoadBalancerClient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loadBalancer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@Bean </a:t>
            </a:r>
            <a:br>
              <a:rPr lang="it-IT" sz="2800" dirty="0">
                <a:latin typeface="Consolas"/>
              </a:rPr>
            </a:br>
            <a:r>
              <a:rPr lang="it-IT" sz="2800" dirty="0" err="1" smtClean="0">
                <a:latin typeface="Consolas"/>
              </a:rPr>
              <a:t>RestTemplate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() </a:t>
            </a:r>
            <a:r>
              <a:rPr lang="it-IT" sz="2800" dirty="0" smtClean="0">
                <a:latin typeface="Consolas"/>
              </a:rPr>
              <a:t>{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(); </a:t>
            </a:r>
            <a:r>
              <a:rPr lang="it-IT" sz="2800" dirty="0" smtClean="0">
                <a:latin typeface="Consolas"/>
              </a:rPr>
              <a:t>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loadBalancerBooking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Booking[] </a:t>
            </a:r>
            <a:r>
              <a:rPr lang="it-IT" sz="2800" dirty="0" err="1">
                <a:latin typeface="Consolas"/>
              </a:rPr>
              <a:t>getBooking</a:t>
            </a:r>
            <a:r>
              <a:rPr lang="it-IT" sz="2800" dirty="0">
                <a:latin typeface="Consolas"/>
              </a:rPr>
              <a:t>(){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ServiceInstance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instance</a:t>
            </a:r>
            <a:r>
              <a:rPr lang="it-IT" sz="2800" dirty="0">
                <a:latin typeface="Consolas"/>
              </a:rPr>
              <a:t> =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800" dirty="0" err="1" smtClean="0">
                <a:latin typeface="Consolas"/>
              </a:rPr>
              <a:t>.loadBalancer.choose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smtClean="0">
                <a:latin typeface="Consolas"/>
              </a:rPr>
              <a:t>);</a:t>
            </a:r>
          </a:p>
          <a:p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URI </a:t>
            </a:r>
            <a:r>
              <a:rPr lang="it-IT" sz="2800" dirty="0" err="1">
                <a:latin typeface="Consolas"/>
              </a:rPr>
              <a:t>uri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UriComponentsBuilder.fromUriString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instance.getUri</a:t>
            </a:r>
            <a:r>
              <a:rPr lang="it-IT" sz="2800" dirty="0">
                <a:latin typeface="Consolas"/>
              </a:rPr>
              <a:t>().</a:t>
            </a:r>
            <a:r>
              <a:rPr lang="it-IT" sz="2800" dirty="0" err="1">
                <a:latin typeface="Consolas"/>
              </a:rPr>
              <a:t>toString</a:t>
            </a:r>
            <a:r>
              <a:rPr lang="it-IT" sz="2800" dirty="0" smtClean="0">
                <a:latin typeface="Consolas"/>
              </a:rPr>
              <a:t>())</a:t>
            </a: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.</a:t>
            </a:r>
            <a:r>
              <a:rPr lang="it-IT" sz="2800" dirty="0" err="1">
                <a:latin typeface="Consolas"/>
              </a:rPr>
              <a:t>path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bookABattery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/list"</a:t>
            </a:r>
            <a:r>
              <a:rPr lang="it-IT" sz="2800" dirty="0">
                <a:latin typeface="Consolas"/>
              </a:rPr>
              <a:t>).build().</a:t>
            </a:r>
            <a:r>
              <a:rPr lang="it-IT" sz="2800" dirty="0" err="1">
                <a:latin typeface="Consolas"/>
              </a:rPr>
              <a:t>toUri</a:t>
            </a:r>
            <a:r>
              <a:rPr lang="it-IT" sz="2800" dirty="0">
                <a:latin typeface="Consolas"/>
              </a:rPr>
              <a:t>();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Booking</a:t>
            </a:r>
            <a:r>
              <a:rPr lang="it-IT" sz="2800" dirty="0">
                <a:latin typeface="Consolas"/>
              </a:rPr>
              <a:t>[] </a:t>
            </a:r>
            <a:r>
              <a:rPr lang="it-IT" sz="2800" dirty="0" err="1">
                <a:latin typeface="Consolas"/>
              </a:rPr>
              <a:t>listBooking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restTemplate.getForObject</a:t>
            </a:r>
            <a:r>
              <a:rPr lang="it-IT" sz="2800" dirty="0">
                <a:latin typeface="Consolas"/>
              </a:rPr>
              <a:t>(uri , Booking[].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listBooking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} 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1669286" y="7733594"/>
            <a:ext cx="12106890" cy="112348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656184" y="10321612"/>
            <a:ext cx="14856296" cy="59510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749316" y="5273824"/>
            <a:ext cx="11874732" cy="108012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>
                <a:solidFill>
                  <a:srgbClr val="000000"/>
                </a:solidFill>
              </a:rPr>
              <a:t>Load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balancing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Service </a:t>
            </a:r>
            <a:r>
              <a:rPr lang="it-IT" sz="3600" dirty="0" err="1">
                <a:solidFill>
                  <a:srgbClr val="000000"/>
                </a:solidFill>
              </a:rPr>
              <a:t>instance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r>
              <a:rPr lang="it-IT" sz="3600" dirty="0" err="1">
                <a:solidFill>
                  <a:srgbClr val="000000"/>
                </a:solidFill>
              </a:rPr>
              <a:t>resolution</a:t>
            </a:r>
            <a:r>
              <a:rPr lang="it-IT" sz="3600" dirty="0">
                <a:solidFill>
                  <a:srgbClr val="000000"/>
                </a:solidFill>
              </a:rPr>
              <a:t> by </a:t>
            </a:r>
            <a:r>
              <a:rPr lang="it-IT" sz="3600" dirty="0" smtClean="0">
                <a:solidFill>
                  <a:srgbClr val="000000"/>
                </a:solidFill>
              </a:rPr>
              <a:t>the Spring </a:t>
            </a:r>
            <a:r>
              <a:rPr lang="it-IT" sz="3600" dirty="0" err="1" smtClean="0">
                <a:solidFill>
                  <a:srgbClr val="000000"/>
                </a:solidFill>
              </a:rPr>
              <a:t>Cloud</a:t>
            </a:r>
            <a:r>
              <a:rPr lang="it-IT" sz="3600" dirty="0" smtClean="0">
                <a:solidFill>
                  <a:srgbClr val="000000"/>
                </a:solidFill>
              </a:rPr>
              <a:t> Client </a:t>
            </a:r>
            <a:r>
              <a:rPr lang="it-IT" sz="3600" dirty="0" err="1" smtClean="0">
                <a:solidFill>
                  <a:srgbClr val="000000"/>
                </a:solidFill>
              </a:rPr>
              <a:t>load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balancer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The service </a:t>
            </a:r>
            <a:r>
              <a:rPr lang="it-IT" sz="3600" dirty="0" err="1" smtClean="0">
                <a:solidFill>
                  <a:srgbClr val="000000"/>
                </a:solidFill>
              </a:rPr>
              <a:t>Rest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method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invocation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done</a:t>
            </a:r>
            <a:r>
              <a:rPr lang="it-IT" sz="3600" dirty="0" smtClean="0">
                <a:solidFill>
                  <a:srgbClr val="000000"/>
                </a:solidFill>
              </a:rPr>
              <a:t> by </a:t>
            </a:r>
            <a:r>
              <a:rPr lang="it-IT" sz="3600" dirty="0" err="1" smtClean="0">
                <a:solidFill>
                  <a:srgbClr val="000000"/>
                </a:solidFill>
              </a:rPr>
              <a:t>means</a:t>
            </a:r>
            <a:r>
              <a:rPr lang="it-IT" sz="3600" dirty="0" smtClean="0">
                <a:solidFill>
                  <a:srgbClr val="000000"/>
                </a:solidFill>
              </a:rPr>
              <a:t> of a </a:t>
            </a:r>
            <a:r>
              <a:rPr lang="it-IT" sz="3600" dirty="0" err="1" smtClean="0">
                <a:solidFill>
                  <a:srgbClr val="000000"/>
                </a:solidFill>
              </a:rPr>
              <a:t>RestTemplate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class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2480" y="762769"/>
            <a:ext cx="6724650" cy="559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 </a:t>
            </a:r>
            <a:endParaRPr lang="it-IT" sz="6600" dirty="0"/>
          </a:p>
        </p:txBody>
      </p:sp>
    </p:spTree>
    <p:extLst>
      <p:ext uri="{BB962C8B-B14F-4D97-AF65-F5344CB8AC3E}">
        <p14:creationId xmlns:p14="http://schemas.microsoft.com/office/powerpoint/2010/main" val="2145766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  <p:bldP spid="8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2885525"/>
      </p:ext>
    </p:extLst>
  </p:cSld>
  <p:clrMapOvr>
    <a:masterClrMapping/>
  </p:clrMapOvr>
  <p:transition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uppo 35"/>
          <p:cNvGrpSpPr/>
          <p:nvPr/>
        </p:nvGrpSpPr>
        <p:grpSpPr>
          <a:xfrm>
            <a:off x="4931744" y="3362082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255844" y="5420872"/>
            <a:ext cx="3118" cy="1148462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0" name="Rettangolo arrotondato 129"/>
          <p:cNvSpPr/>
          <p:nvPr/>
        </p:nvSpPr>
        <p:spPr bwMode="auto">
          <a:xfrm>
            <a:off x="5887815" y="4687447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lang="it-IT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131" name="Rettangolo arrotondato 130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2" name="Rettangolo arrotondato 1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3" name="Cilindro 2"/>
          <p:cNvSpPr/>
          <p:nvPr/>
        </p:nvSpPr>
        <p:spPr bwMode="auto">
          <a:xfrm>
            <a:off x="6801763" y="11283907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6" name="Connettore 2 5"/>
          <p:cNvCxnSpPr>
            <a:stCxn id="2" idx="2"/>
            <a:endCxn id="3" idx="1"/>
          </p:cNvCxnSpPr>
          <p:nvPr/>
        </p:nvCxnSpPr>
        <p:spPr bwMode="auto">
          <a:xfrm>
            <a:off x="7258963" y="10442470"/>
            <a:ext cx="0" cy="84143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Connettore 2 54"/>
          <p:cNvCxnSpPr>
            <a:stCxn id="2" idx="0"/>
            <a:endCxn id="1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Ovale 1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: </a:t>
            </a:r>
            <a:r>
              <a:rPr lang="it-IT" sz="6600" dirty="0" err="1" smtClean="0"/>
              <a:t>Ribbon</a:t>
            </a:r>
            <a:r>
              <a:rPr lang="it-IT" sz="6600" dirty="0" smtClean="0"/>
              <a:t> </a:t>
            </a:r>
            <a:endParaRPr lang="it-IT" sz="6600" dirty="0"/>
          </a:p>
        </p:txBody>
      </p:sp>
      <p:sp>
        <p:nvSpPr>
          <p:cNvPr id="60" name="Rettangolo arrotondato 59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#2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7113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62" name="Rettangolo arrotondato 61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7111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65" name="Rettangolo arrotondato 64"/>
          <p:cNvSpPr/>
          <p:nvPr/>
        </p:nvSpPr>
        <p:spPr bwMode="auto">
          <a:xfrm>
            <a:off x="911874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#3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7115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33" name="Connettore 2 32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Connettore 2 34"/>
          <p:cNvCxnSpPr>
            <a:stCxn id="2" idx="0"/>
            <a:endCxn id="62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Connettore 2 38"/>
          <p:cNvCxnSpPr>
            <a:stCxn id="2" idx="0"/>
            <a:endCxn id="65" idx="0"/>
          </p:cNvCxnSpPr>
          <p:nvPr/>
        </p:nvCxnSpPr>
        <p:spPr bwMode="auto">
          <a:xfrm>
            <a:off x="7258963" y="7315121"/>
            <a:ext cx="3583159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Segnaposto contenuto 2"/>
          <p:cNvSpPr txBox="1">
            <a:spLocks/>
          </p:cNvSpPr>
          <p:nvPr/>
        </p:nvSpPr>
        <p:spPr bwMode="auto">
          <a:xfrm>
            <a:off x="13344128" y="1667927"/>
            <a:ext cx="10264031" cy="9619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200" dirty="0" smtClean="0"/>
              <a:t>To </a:t>
            </a:r>
            <a:r>
              <a:rPr lang="it-IT" sz="3200" dirty="0" err="1" smtClean="0"/>
              <a:t>avoid</a:t>
            </a:r>
            <a:r>
              <a:rPr lang="it-IT" sz="3200" dirty="0" smtClean="0"/>
              <a:t> service </a:t>
            </a:r>
            <a:r>
              <a:rPr lang="it-IT" sz="3200" dirty="0" err="1" smtClean="0"/>
              <a:t>outage</a:t>
            </a:r>
            <a:r>
              <a:rPr lang="it-IT" sz="3200" dirty="0" smtClean="0"/>
              <a:t> </a:t>
            </a:r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common to </a:t>
            </a:r>
            <a:r>
              <a:rPr lang="it-IT" sz="3200" dirty="0" err="1" smtClean="0"/>
              <a:t>realize</a:t>
            </a:r>
            <a:r>
              <a:rPr lang="it-IT" sz="3200" dirty="0" smtClean="0"/>
              <a:t> a </a:t>
            </a:r>
            <a:r>
              <a:rPr lang="it-IT" sz="3200" dirty="0" err="1" smtClean="0"/>
              <a:t>system</a:t>
            </a:r>
            <a:r>
              <a:rPr lang="it-IT" sz="3200" dirty="0" smtClean="0"/>
              <a:t> </a:t>
            </a:r>
            <a:r>
              <a:rPr lang="it-IT" sz="3200" dirty="0" err="1" smtClean="0"/>
              <a:t>landscape</a:t>
            </a:r>
            <a:r>
              <a:rPr lang="it-IT" sz="3200" dirty="0" smtClean="0"/>
              <a:t> with more </a:t>
            </a:r>
            <a:r>
              <a:rPr lang="it-IT" sz="3200" dirty="0" err="1" smtClean="0"/>
              <a:t>than</a:t>
            </a:r>
            <a:r>
              <a:rPr lang="it-IT" sz="3200" dirty="0" smtClean="0"/>
              <a:t> </a:t>
            </a:r>
            <a:r>
              <a:rPr lang="it-IT" sz="3200" dirty="0" err="1" smtClean="0"/>
              <a:t>one</a:t>
            </a:r>
            <a:r>
              <a:rPr lang="it-IT" sz="3200" dirty="0" smtClean="0"/>
              <a:t> service </a:t>
            </a:r>
            <a:r>
              <a:rPr lang="it-IT" sz="3200" dirty="0" err="1" smtClean="0"/>
              <a:t>instance</a:t>
            </a:r>
            <a:r>
              <a:rPr lang="it-IT" sz="3200" dirty="0" smtClean="0"/>
              <a:t> of the </a:t>
            </a:r>
            <a:r>
              <a:rPr lang="it-IT" sz="3200" dirty="0" err="1" smtClean="0"/>
              <a:t>same</a:t>
            </a:r>
            <a:r>
              <a:rPr lang="it-IT" sz="3200" dirty="0" smtClean="0"/>
              <a:t> </a:t>
            </a:r>
            <a:r>
              <a:rPr lang="it-IT" sz="3200" dirty="0" err="1" smtClean="0"/>
              <a:t>type</a:t>
            </a:r>
            <a:r>
              <a:rPr lang="it-IT" sz="3200" dirty="0" smtClean="0"/>
              <a:t> </a:t>
            </a:r>
            <a:r>
              <a:rPr lang="it-IT" sz="3200" dirty="0" err="1" smtClean="0"/>
              <a:t>running</a:t>
            </a:r>
            <a:r>
              <a:rPr lang="it-IT" sz="3200" dirty="0" smtClean="0"/>
              <a:t>.</a:t>
            </a:r>
          </a:p>
          <a:p>
            <a:r>
              <a:rPr lang="it-IT" sz="3200" dirty="0" smtClean="0"/>
              <a:t>In </a:t>
            </a:r>
            <a:r>
              <a:rPr lang="it-IT" sz="3200" dirty="0" err="1" smtClean="0"/>
              <a:t>this</a:t>
            </a:r>
            <a:r>
              <a:rPr lang="it-IT" sz="3200" dirty="0" smtClean="0"/>
              <a:t> </a:t>
            </a:r>
            <a:r>
              <a:rPr lang="it-IT" sz="3200" dirty="0" err="1" smtClean="0"/>
              <a:t>context</a:t>
            </a:r>
            <a:r>
              <a:rPr lang="it-IT" sz="3200" dirty="0" smtClean="0"/>
              <a:t>  a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balancer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spread </a:t>
            </a:r>
            <a:r>
              <a:rPr lang="it-IT" sz="3200" dirty="0" err="1" smtClean="0"/>
              <a:t>all</a:t>
            </a:r>
            <a:r>
              <a:rPr lang="it-IT" sz="3200" dirty="0" smtClean="0"/>
              <a:t> the </a:t>
            </a:r>
            <a:r>
              <a:rPr lang="it-IT" sz="3200" dirty="0" err="1" smtClean="0"/>
              <a:t>incoming</a:t>
            </a:r>
            <a:r>
              <a:rPr lang="it-IT" sz="3200" dirty="0" smtClean="0"/>
              <a:t> </a:t>
            </a:r>
            <a:r>
              <a:rPr lang="it-IT" sz="3200" dirty="0" err="1" smtClean="0"/>
              <a:t>calls</a:t>
            </a:r>
            <a:r>
              <a:rPr lang="it-IT" sz="3200" dirty="0" smtClean="0"/>
              <a:t> over </a:t>
            </a:r>
            <a:r>
              <a:rPr lang="it-IT" sz="3200" dirty="0" err="1" smtClean="0"/>
              <a:t>all</a:t>
            </a:r>
            <a:r>
              <a:rPr lang="it-IT" sz="3200" dirty="0" smtClean="0"/>
              <a:t> the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instances</a:t>
            </a:r>
            <a:r>
              <a:rPr lang="it-IT" sz="3200" dirty="0" smtClean="0"/>
              <a:t>.</a:t>
            </a:r>
          </a:p>
          <a:p>
            <a:r>
              <a:rPr lang="it-IT" sz="3200" dirty="0" err="1" smtClean="0"/>
              <a:t>As</a:t>
            </a:r>
            <a:r>
              <a:rPr lang="it-IT" sz="3200" dirty="0" smtClean="0"/>
              <a:t> </a:t>
            </a:r>
            <a:r>
              <a:rPr lang="it-IT" sz="3200" dirty="0" err="1" smtClean="0"/>
              <a:t>stated</a:t>
            </a:r>
            <a:r>
              <a:rPr lang="it-IT" sz="3200" dirty="0" smtClean="0"/>
              <a:t> in the </a:t>
            </a:r>
            <a:r>
              <a:rPr lang="it-IT" sz="3200" dirty="0" err="1" smtClean="0"/>
              <a:t>requirements</a:t>
            </a:r>
            <a:r>
              <a:rPr lang="it-IT" sz="3200" dirty="0" smtClean="0"/>
              <a:t>, </a:t>
            </a:r>
            <a:r>
              <a:rPr lang="it-IT" sz="3200" dirty="0" err="1" smtClean="0"/>
              <a:t>load</a:t>
            </a:r>
            <a:r>
              <a:rPr lang="it-IT" sz="3200" dirty="0" smtClean="0"/>
              <a:t> 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</a:t>
            </a:r>
            <a:r>
              <a:rPr lang="it-IT" sz="3200" dirty="0" err="1" smtClean="0"/>
              <a:t>shoud</a:t>
            </a:r>
            <a:r>
              <a:rPr lang="it-IT" sz="3200" dirty="0" smtClean="0"/>
              <a:t> be </a:t>
            </a:r>
            <a:r>
              <a:rPr lang="it-IT" sz="3200" dirty="0" err="1" smtClean="0"/>
              <a:t>realized</a:t>
            </a:r>
            <a:r>
              <a:rPr lang="it-IT" sz="3200" dirty="0" smtClean="0"/>
              <a:t> just </a:t>
            </a:r>
            <a:r>
              <a:rPr lang="it-IT" sz="3200" dirty="0" err="1" smtClean="0"/>
              <a:t>adding</a:t>
            </a:r>
            <a:r>
              <a:rPr lang="it-IT" sz="3200" dirty="0" smtClean="0"/>
              <a:t> </a:t>
            </a:r>
            <a:r>
              <a:rPr lang="it-IT" sz="3200" dirty="0" err="1" smtClean="0"/>
              <a:t>reference</a:t>
            </a:r>
            <a:r>
              <a:rPr lang="it-IT" sz="3200" dirty="0" smtClean="0"/>
              <a:t> of the new </a:t>
            </a:r>
            <a:r>
              <a:rPr lang="it-IT" sz="3200" dirty="0" err="1" smtClean="0"/>
              <a:t>services</a:t>
            </a:r>
            <a:r>
              <a:rPr lang="it-IT" sz="3200" dirty="0" smtClean="0"/>
              <a:t>, </a:t>
            </a:r>
            <a:r>
              <a:rPr lang="it-IT" sz="3200" dirty="0" err="1" smtClean="0"/>
              <a:t>without</a:t>
            </a:r>
            <a:r>
              <a:rPr lang="it-IT" sz="3200" dirty="0" smtClean="0"/>
              <a:t> </a:t>
            </a:r>
            <a:r>
              <a:rPr lang="it-IT" sz="3200" dirty="0" err="1" smtClean="0"/>
              <a:t>configuring</a:t>
            </a:r>
            <a:r>
              <a:rPr lang="it-IT" sz="3200" dirty="0" smtClean="0"/>
              <a:t> </a:t>
            </a:r>
            <a:r>
              <a:rPr lang="it-IT" sz="3200" dirty="0" err="1" smtClean="0"/>
              <a:t>any</a:t>
            </a:r>
            <a:r>
              <a:rPr lang="it-IT" sz="3200" dirty="0" smtClean="0"/>
              <a:t> </a:t>
            </a:r>
            <a:r>
              <a:rPr lang="it-IT" sz="3200" dirty="0" err="1" smtClean="0"/>
              <a:t>proxying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balancer</a:t>
            </a:r>
            <a:r>
              <a:rPr lang="it-IT" sz="3200" dirty="0" smtClean="0"/>
              <a:t> </a:t>
            </a:r>
          </a:p>
          <a:p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the </a:t>
            </a:r>
            <a:r>
              <a:rPr lang="it-IT" sz="3200" dirty="0" err="1" smtClean="0"/>
              <a:t>Netflix</a:t>
            </a:r>
            <a:r>
              <a:rPr lang="it-IT" sz="3200" dirty="0" smtClean="0"/>
              <a:t> </a:t>
            </a:r>
            <a:r>
              <a:rPr lang="it-IT" sz="3200" dirty="0" err="1" smtClean="0"/>
              <a:t>solution</a:t>
            </a:r>
            <a:r>
              <a:rPr lang="it-IT" sz="3200" dirty="0" smtClean="0"/>
              <a:t> to </a:t>
            </a:r>
            <a:r>
              <a:rPr lang="it-IT" sz="3200" dirty="0" err="1" smtClean="0"/>
              <a:t>these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</a:t>
            </a:r>
            <a:r>
              <a:rPr lang="it-IT" sz="3200" dirty="0" err="1" smtClean="0"/>
              <a:t>features</a:t>
            </a:r>
            <a:endParaRPr lang="it-IT" sz="3200" dirty="0" smtClean="0"/>
          </a:p>
          <a:p>
            <a:pPr lvl="1"/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uses</a:t>
            </a:r>
            <a:r>
              <a:rPr lang="it-IT" sz="3200" dirty="0" smtClean="0"/>
              <a:t> the information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in Eureka lo locate appropriate service </a:t>
            </a:r>
            <a:r>
              <a:rPr lang="it-IT" sz="3200" dirty="0" err="1" smtClean="0"/>
              <a:t>instances</a:t>
            </a:r>
            <a:endParaRPr lang="it-IT" sz="3200" dirty="0" smtClean="0"/>
          </a:p>
          <a:p>
            <a:pPr lvl="1"/>
            <a:r>
              <a:rPr lang="it-IT" sz="3200" dirty="0" err="1" smtClean="0"/>
              <a:t>If</a:t>
            </a:r>
            <a:r>
              <a:rPr lang="it-IT" sz="3200" dirty="0" smtClean="0"/>
              <a:t> more </a:t>
            </a:r>
            <a:r>
              <a:rPr lang="it-IT" sz="3200" dirty="0" err="1" smtClean="0"/>
              <a:t>than</a:t>
            </a:r>
            <a:r>
              <a:rPr lang="it-IT" sz="3200" dirty="0" smtClean="0"/>
              <a:t> </a:t>
            </a:r>
            <a:r>
              <a:rPr lang="it-IT" sz="3200" dirty="0" err="1" smtClean="0"/>
              <a:t>one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</a:t>
            </a:r>
            <a:r>
              <a:rPr lang="it-IT" sz="3200" dirty="0" err="1" smtClean="0"/>
              <a:t>found</a:t>
            </a:r>
            <a:r>
              <a:rPr lang="it-IT" sz="3200" dirty="0" smtClean="0"/>
              <a:t>, </a:t>
            </a:r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</a:t>
            </a:r>
            <a:r>
              <a:rPr lang="it-IT" sz="3200" dirty="0" err="1" smtClean="0"/>
              <a:t>apply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to spread the </a:t>
            </a:r>
            <a:r>
              <a:rPr lang="it-IT" sz="3200" dirty="0" err="1" smtClean="0"/>
              <a:t>request</a:t>
            </a:r>
            <a:r>
              <a:rPr lang="it-IT" sz="3200" dirty="0" smtClean="0"/>
              <a:t> over the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instances</a:t>
            </a:r>
            <a:endParaRPr lang="it-IT" sz="3200" dirty="0" smtClean="0"/>
          </a:p>
          <a:p>
            <a:pPr lvl="1"/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does</a:t>
            </a:r>
            <a:r>
              <a:rPr lang="it-IT" sz="3200" dirty="0" smtClean="0"/>
              <a:t> </a:t>
            </a:r>
            <a:r>
              <a:rPr lang="it-IT" sz="3200" dirty="0" err="1" smtClean="0"/>
              <a:t>not</a:t>
            </a:r>
            <a:r>
              <a:rPr lang="it-IT" sz="3200" dirty="0" smtClean="0"/>
              <a:t> </a:t>
            </a:r>
            <a:r>
              <a:rPr lang="it-IT" sz="3200" dirty="0" err="1" smtClean="0"/>
              <a:t>run</a:t>
            </a:r>
            <a:r>
              <a:rPr lang="it-IT" sz="3200" dirty="0" smtClean="0"/>
              <a:t> </a:t>
            </a:r>
            <a:r>
              <a:rPr lang="it-IT" sz="3200" dirty="0" err="1" smtClean="0"/>
              <a:t>as</a:t>
            </a:r>
            <a:r>
              <a:rPr lang="it-IT" sz="3200" dirty="0" smtClean="0"/>
              <a:t> a separate service </a:t>
            </a:r>
            <a:r>
              <a:rPr lang="it-IT" sz="3200" dirty="0" err="1" smtClean="0"/>
              <a:t>but</a:t>
            </a:r>
            <a:r>
              <a:rPr lang="it-IT" sz="3200" dirty="0" smtClean="0"/>
              <a:t> </a:t>
            </a:r>
            <a:r>
              <a:rPr lang="it-IT" sz="3200" dirty="0" err="1" smtClean="0"/>
              <a:t>as</a:t>
            </a:r>
            <a:r>
              <a:rPr lang="it-IT" sz="3200" dirty="0" smtClean="0"/>
              <a:t> an </a:t>
            </a:r>
            <a:r>
              <a:rPr lang="it-IT" sz="3200" dirty="0" err="1" smtClean="0"/>
              <a:t>embedded</a:t>
            </a:r>
            <a:r>
              <a:rPr lang="it-IT" sz="3200" dirty="0" smtClean="0"/>
              <a:t> component inside </a:t>
            </a:r>
            <a:r>
              <a:rPr lang="it-IT" sz="3200" dirty="0" err="1" smtClean="0"/>
              <a:t>each</a:t>
            </a:r>
            <a:r>
              <a:rPr lang="it-IT" sz="3200" dirty="0" smtClean="0"/>
              <a:t> service consumer.</a:t>
            </a:r>
          </a:p>
          <a:p>
            <a:pPr marL="419100" lvl="1" indent="0">
              <a:buFont typeface="Arial" pitchFamily="34" charset="0"/>
              <a:buNone/>
            </a:pPr>
            <a:endParaRPr lang="it-IT" sz="3200" dirty="0" smtClean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6129891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sz="5400" dirty="0" err="1" smtClean="0"/>
              <a:t>Microservices-based</a:t>
            </a:r>
            <a:r>
              <a:rPr lang="it-IT" sz="5400" dirty="0" smtClean="0"/>
              <a:t> </a:t>
            </a:r>
            <a:r>
              <a:rPr lang="it-IT" sz="5400" dirty="0" err="1" smtClean="0"/>
              <a:t>architecture</a:t>
            </a:r>
            <a:r>
              <a:rPr lang="it-IT" sz="5400" dirty="0" smtClean="0"/>
              <a:t> – «database per service» pattern</a:t>
            </a:r>
            <a:endParaRPr lang="it-IT" sz="5400" dirty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loosely</a:t>
            </a:r>
            <a:r>
              <a:rPr lang="it-IT" sz="3600" dirty="0" smtClean="0"/>
              <a:t> </a:t>
            </a:r>
            <a:r>
              <a:rPr lang="it-IT" sz="3600" dirty="0" err="1" smtClean="0"/>
              <a:t>coupled</a:t>
            </a:r>
            <a:r>
              <a:rPr lang="it-IT" sz="3600" dirty="0" smtClean="0"/>
              <a:t>, so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can be </a:t>
            </a:r>
            <a:r>
              <a:rPr lang="it-IT" sz="3600" dirty="0" err="1" smtClean="0"/>
              <a:t>developed</a:t>
            </a:r>
            <a:r>
              <a:rPr lang="it-IT" sz="3600" dirty="0"/>
              <a:t>, </a:t>
            </a:r>
            <a:r>
              <a:rPr lang="it-IT" sz="3600" dirty="0" err="1"/>
              <a:t>deployed</a:t>
            </a:r>
            <a:r>
              <a:rPr lang="it-IT" sz="3600" dirty="0"/>
              <a:t> and </a:t>
            </a:r>
            <a:r>
              <a:rPr lang="it-IT" sz="3600" dirty="0" err="1" smtClean="0"/>
              <a:t>scaled</a:t>
            </a:r>
            <a:r>
              <a:rPr lang="it-IT" sz="3600" dirty="0" smtClean="0"/>
              <a:t>-out </a:t>
            </a:r>
            <a:r>
              <a:rPr lang="it-IT" sz="3600" dirty="0" err="1" smtClean="0"/>
              <a:t>independently</a:t>
            </a:r>
            <a:r>
              <a:rPr lang="it-IT" sz="3600" dirty="0" smtClean="0"/>
              <a:t> </a:t>
            </a:r>
            <a:endParaRPr lang="it-IT" sz="3600" dirty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err="1" smtClean="0"/>
              <a:t>Each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developed</a:t>
            </a:r>
            <a:r>
              <a:rPr lang="it-IT" sz="3600" dirty="0" smtClean="0"/>
              <a:t> </a:t>
            </a:r>
            <a:r>
              <a:rPr lang="it-IT" sz="3600" dirty="0" err="1" smtClean="0"/>
              <a:t>using</a:t>
            </a:r>
            <a:r>
              <a:rPr lang="it-IT" sz="3600" dirty="0" smtClean="0"/>
              <a:t> a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</a:t>
            </a:r>
            <a:r>
              <a:rPr lang="it-IT" sz="3600" dirty="0" err="1" smtClean="0"/>
              <a:t>technology</a:t>
            </a:r>
            <a:endParaRPr lang="it-IT" sz="3600" strike="sngStrike" dirty="0" smtClean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need</a:t>
            </a:r>
            <a:r>
              <a:rPr lang="it-IT" sz="3600" dirty="0" smtClean="0"/>
              <a:t> for service </a:t>
            </a:r>
            <a:r>
              <a:rPr lang="it-IT" sz="3600" dirty="0" err="1" smtClean="0"/>
              <a:t>improvement</a:t>
            </a:r>
            <a:r>
              <a:rPr lang="it-IT" sz="3600" dirty="0" smtClean="0"/>
              <a:t>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addressed</a:t>
            </a:r>
            <a:r>
              <a:rPr lang="it-IT" sz="3600" dirty="0" smtClean="0"/>
              <a:t> </a:t>
            </a:r>
            <a:r>
              <a:rPr lang="it-IT" sz="3600" dirty="0" err="1" smtClean="0"/>
              <a:t>using</a:t>
            </a:r>
            <a:r>
              <a:rPr lang="it-IT" sz="3600" dirty="0" smtClean="0"/>
              <a:t>  a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 </a:t>
            </a:r>
            <a:r>
              <a:rPr lang="it-IT" sz="3600" dirty="0" err="1" smtClean="0"/>
              <a:t>technological</a:t>
            </a:r>
            <a:r>
              <a:rPr lang="it-IT" sz="3600" dirty="0" smtClean="0"/>
              <a:t> </a:t>
            </a:r>
            <a:r>
              <a:rPr lang="it-IT" sz="3600" dirty="0" err="1" smtClean="0"/>
              <a:t>stack</a:t>
            </a:r>
            <a:r>
              <a:rPr lang="it-IT" sz="3600" dirty="0" smtClean="0"/>
              <a:t> </a:t>
            </a:r>
            <a:r>
              <a:rPr lang="it-IT" sz="3600" dirty="0" err="1" smtClean="0"/>
              <a:t>without</a:t>
            </a:r>
            <a:r>
              <a:rPr lang="it-IT" sz="3600" dirty="0" smtClean="0"/>
              <a:t> </a:t>
            </a:r>
            <a:r>
              <a:rPr lang="it-IT" sz="3600" dirty="0" err="1" smtClean="0"/>
              <a:t>any</a:t>
            </a:r>
            <a:r>
              <a:rPr lang="it-IT" sz="3600" dirty="0" smtClean="0"/>
              <a:t> impact on the </a:t>
            </a:r>
            <a:r>
              <a:rPr lang="it-IT" sz="3600" dirty="0" err="1" smtClean="0"/>
              <a:t>rest</a:t>
            </a:r>
            <a:r>
              <a:rPr lang="it-IT" sz="3600" dirty="0" smtClean="0"/>
              <a:t> of the  </a:t>
            </a:r>
            <a:r>
              <a:rPr lang="it-IT" sz="3600" dirty="0" err="1" smtClean="0"/>
              <a:t>system</a:t>
            </a:r>
            <a:endParaRPr lang="it-IT" sz="3600" dirty="0" smtClean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/>
              <a:t>design 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 smtClean="0"/>
              <a:t>carried</a:t>
            </a:r>
            <a:r>
              <a:rPr lang="it-IT" sz="3600" dirty="0" smtClean="0"/>
              <a:t> out </a:t>
            </a:r>
            <a:r>
              <a:rPr lang="it-IT" sz="3600" dirty="0" err="1" smtClean="0"/>
              <a:t>using</a:t>
            </a:r>
            <a:r>
              <a:rPr lang="it-IT" sz="3600" dirty="0" smtClean="0"/>
              <a:t> </a:t>
            </a:r>
            <a:r>
              <a:rPr lang="it-IT" sz="3600" dirty="0"/>
              <a:t>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. For </a:t>
            </a:r>
            <a:r>
              <a:rPr lang="it-IT" sz="3600" dirty="0" err="1" smtClean="0"/>
              <a:t>example</a:t>
            </a:r>
            <a:r>
              <a:rPr lang="it-IT" sz="3600" dirty="0" smtClean="0"/>
              <a:t> </a:t>
            </a:r>
            <a:r>
              <a:rPr lang="it-IT" sz="3600" b="1" dirty="0" smtClean="0"/>
              <a:t>neo4j</a:t>
            </a:r>
            <a:r>
              <a:rPr lang="it-IT" sz="3600" dirty="0" smtClean="0"/>
              <a:t> </a:t>
            </a:r>
            <a:r>
              <a:rPr lang="it-IT" sz="3600" dirty="0"/>
              <a:t>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b="1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 smtClean="0"/>
              <a:t>searches</a:t>
            </a:r>
            <a:endParaRPr lang="it-IT" sz="3600" dirty="0" smtClean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err="1"/>
              <a:t>I</a:t>
            </a:r>
            <a:r>
              <a:rPr lang="it-IT" sz="3600" dirty="0" err="1" smtClean="0"/>
              <a:t>t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possible</a:t>
            </a:r>
            <a:r>
              <a:rPr lang="it-IT" sz="3600" dirty="0" smtClean="0"/>
              <a:t> to </a:t>
            </a:r>
            <a:r>
              <a:rPr lang="it-IT" sz="3600" dirty="0" err="1" smtClean="0"/>
              <a:t>apply</a:t>
            </a:r>
            <a:r>
              <a:rPr lang="it-IT" sz="3600" dirty="0" smtClean="0"/>
              <a:t> </a:t>
            </a:r>
            <a:r>
              <a:rPr lang="it-IT" sz="3600" dirty="0" err="1" smtClean="0"/>
              <a:t>scaling</a:t>
            </a:r>
            <a:r>
              <a:rPr lang="it-IT" sz="3600" dirty="0" smtClean="0"/>
              <a:t> </a:t>
            </a:r>
            <a:r>
              <a:rPr lang="it-IT" sz="3600" dirty="0" err="1" smtClean="0"/>
              <a:t>only</a:t>
            </a:r>
            <a:r>
              <a:rPr lang="it-IT" sz="3600" dirty="0" smtClean="0"/>
              <a:t> for </a:t>
            </a:r>
            <a:r>
              <a:rPr lang="it-IT" sz="3600" dirty="0" err="1" smtClean="0"/>
              <a:t>those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</a:t>
            </a:r>
            <a:r>
              <a:rPr lang="it-IT" sz="3600" dirty="0" err="1" smtClean="0"/>
              <a:t>it</a:t>
            </a:r>
            <a:r>
              <a:rPr lang="it-IT" sz="3600" dirty="0" smtClean="0"/>
              <a:t>, </a:t>
            </a:r>
            <a:r>
              <a:rPr lang="it-IT" sz="3600" dirty="0" err="1" smtClean="0"/>
              <a:t>resulting</a:t>
            </a:r>
            <a:r>
              <a:rPr lang="it-IT" sz="3600" dirty="0" smtClean="0"/>
              <a:t> in </a:t>
            </a:r>
            <a:r>
              <a:rPr lang="it-IT" sz="3600" dirty="0" err="1" smtClean="0"/>
              <a:t>greater</a:t>
            </a:r>
            <a:r>
              <a:rPr lang="it-IT" sz="3600" dirty="0" smtClean="0"/>
              <a:t> </a:t>
            </a:r>
            <a:r>
              <a:rPr lang="it-IT" sz="3600" dirty="0" err="1" smtClean="0"/>
              <a:t>cost</a:t>
            </a:r>
            <a:r>
              <a:rPr lang="it-IT" sz="3600" dirty="0" smtClean="0"/>
              <a:t> </a:t>
            </a:r>
            <a:r>
              <a:rPr lang="it-IT" sz="3600" dirty="0" err="1" smtClean="0"/>
              <a:t>efficiency</a:t>
            </a:r>
            <a:r>
              <a:rPr lang="it-IT" sz="3600" dirty="0" smtClean="0"/>
              <a:t> </a:t>
            </a:r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smtClean="0"/>
              <a:t>deployment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more </a:t>
            </a:r>
            <a:r>
              <a:rPr lang="it-IT" sz="3600" dirty="0" err="1" smtClean="0"/>
              <a:t>efficient</a:t>
            </a:r>
            <a:r>
              <a:rPr lang="it-IT" sz="3600" dirty="0" smtClean="0"/>
              <a:t> </a:t>
            </a:r>
            <a:r>
              <a:rPr lang="it-IT" sz="3600" dirty="0" err="1" smtClean="0"/>
              <a:t>against</a:t>
            </a:r>
            <a:r>
              <a:rPr lang="it-IT" sz="3600" dirty="0" smtClean="0"/>
              <a:t> </a:t>
            </a:r>
            <a:r>
              <a:rPr lang="it-IT" sz="3600" dirty="0" err="1" smtClean="0"/>
              <a:t>against</a:t>
            </a:r>
            <a:r>
              <a:rPr lang="it-IT" sz="3600" dirty="0" smtClean="0"/>
              <a:t> a </a:t>
            </a:r>
            <a:r>
              <a:rPr lang="it-IT" sz="3600" dirty="0" err="1" smtClean="0"/>
              <a:t>monolitic</a:t>
            </a:r>
            <a:r>
              <a:rPr lang="it-IT" sz="3600" dirty="0" smtClean="0"/>
              <a:t> </a:t>
            </a:r>
            <a:r>
              <a:rPr lang="it-IT" sz="3600" dirty="0" err="1" smtClean="0"/>
              <a:t>architecture</a:t>
            </a:r>
            <a:r>
              <a:rPr lang="it-IT" sz="3600" dirty="0" smtClean="0"/>
              <a:t>: the </a:t>
            </a:r>
            <a:r>
              <a:rPr lang="it-IT" sz="3600" dirty="0" err="1" smtClean="0"/>
              <a:t>change</a:t>
            </a:r>
            <a:r>
              <a:rPr lang="it-IT" sz="3600" dirty="0"/>
              <a:t> to a single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 smtClean="0"/>
              <a:t>immediately</a:t>
            </a:r>
            <a:r>
              <a:rPr lang="it-IT" sz="3600" dirty="0" smtClean="0"/>
              <a:t> </a:t>
            </a:r>
            <a:r>
              <a:rPr lang="it-IT" sz="3600" dirty="0" err="1" smtClean="0"/>
              <a:t>deployed</a:t>
            </a:r>
            <a:r>
              <a:rPr lang="it-IT" sz="3600" dirty="0" smtClean="0"/>
              <a:t>, </a:t>
            </a:r>
            <a:r>
              <a:rPr lang="it-IT" sz="3600" dirty="0" err="1" smtClean="0"/>
              <a:t>isolated</a:t>
            </a:r>
            <a:r>
              <a:rPr lang="it-IT" sz="3600" dirty="0" smtClean="0"/>
              <a:t>, and </a:t>
            </a:r>
            <a:r>
              <a:rPr lang="it-IT" sz="3600" dirty="0" err="1" smtClean="0"/>
              <a:t>quickly</a:t>
            </a:r>
            <a:r>
              <a:rPr lang="it-IT" sz="3600" dirty="0" smtClean="0"/>
              <a:t> </a:t>
            </a:r>
            <a:r>
              <a:rPr lang="it-IT" sz="3600" dirty="0" err="1" smtClean="0"/>
              <a:t>rolled</a:t>
            </a:r>
            <a:r>
              <a:rPr lang="it-IT" sz="3600" dirty="0" smtClean="0"/>
              <a:t> back</a:t>
            </a:r>
          </a:p>
          <a:p>
            <a:pPr lvl="2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persistence</a:t>
            </a:r>
            <a:r>
              <a:rPr lang="it-IT" sz="3600" dirty="0" smtClean="0"/>
              <a:t> data of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microservice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kept</a:t>
            </a:r>
            <a:r>
              <a:rPr lang="it-IT" sz="3600" dirty="0" smtClean="0"/>
              <a:t> private and </a:t>
            </a:r>
            <a:r>
              <a:rPr lang="it-IT" sz="3600" dirty="0" err="1" smtClean="0"/>
              <a:t>exclusive</a:t>
            </a:r>
            <a:r>
              <a:rPr lang="it-IT" sz="3600" dirty="0" smtClean="0"/>
              <a:t> to </a:t>
            </a:r>
            <a:r>
              <a:rPr lang="it-IT" sz="3600" dirty="0" err="1"/>
              <a:t>that</a:t>
            </a:r>
            <a:r>
              <a:rPr lang="it-IT" sz="3600" dirty="0"/>
              <a:t> service and must be </a:t>
            </a:r>
            <a:r>
              <a:rPr lang="it-IT" sz="3600" dirty="0" err="1"/>
              <a:t>accessible</a:t>
            </a:r>
            <a:r>
              <a:rPr lang="it-IT" sz="3600" dirty="0"/>
              <a:t> </a:t>
            </a:r>
            <a:r>
              <a:rPr lang="it-IT" sz="3600" dirty="0" err="1"/>
              <a:t>only</a:t>
            </a:r>
            <a:r>
              <a:rPr lang="it-IT" sz="3600" dirty="0"/>
              <a:t> via </a:t>
            </a:r>
            <a:r>
              <a:rPr lang="it-IT" sz="3600" dirty="0" err="1"/>
              <a:t>its</a:t>
            </a:r>
            <a:r>
              <a:rPr lang="it-IT" sz="3600" dirty="0"/>
              <a:t> API, </a:t>
            </a:r>
            <a:r>
              <a:rPr lang="it-IT" sz="3600" dirty="0" smtClean="0"/>
              <a:t>so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changes</a:t>
            </a:r>
            <a:r>
              <a:rPr lang="it-IT" sz="3600" dirty="0" smtClean="0"/>
              <a:t> </a:t>
            </a:r>
            <a:r>
              <a:rPr lang="it-IT" sz="3600" dirty="0"/>
              <a:t>to </a:t>
            </a:r>
            <a:r>
              <a:rPr lang="it-IT" sz="3600" dirty="0" err="1"/>
              <a:t>one</a:t>
            </a:r>
            <a:r>
              <a:rPr lang="it-IT" sz="3600" dirty="0"/>
              <a:t> </a:t>
            </a:r>
            <a:r>
              <a:rPr lang="it-IT" sz="3600" dirty="0" err="1"/>
              <a:t>service’s</a:t>
            </a:r>
            <a:r>
              <a:rPr lang="it-IT" sz="3600" dirty="0"/>
              <a:t> database </a:t>
            </a:r>
            <a:r>
              <a:rPr lang="it-IT" sz="3600" dirty="0" smtClean="0"/>
              <a:t>do </a:t>
            </a:r>
            <a:r>
              <a:rPr lang="it-IT" sz="3600" dirty="0" err="1" smtClean="0"/>
              <a:t>not</a:t>
            </a:r>
            <a:r>
              <a:rPr lang="it-IT" sz="3600" dirty="0" smtClean="0"/>
              <a:t> impact </a:t>
            </a:r>
            <a:r>
              <a:rPr lang="it-IT" sz="3600" dirty="0" err="1"/>
              <a:t>any</a:t>
            </a:r>
            <a:r>
              <a:rPr lang="it-IT" sz="3600" dirty="0"/>
              <a:t> </a:t>
            </a:r>
            <a:r>
              <a:rPr lang="it-IT" sz="3600" dirty="0" err="1"/>
              <a:t>other</a:t>
            </a:r>
            <a:r>
              <a:rPr lang="it-IT" sz="3600" dirty="0"/>
              <a:t>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  <a:endParaRPr lang="it-IT" sz="3600" dirty="0" smtClean="0"/>
          </a:p>
          <a:p>
            <a:pPr lvl="2">
              <a:buFont typeface="Wingdings" pitchFamily="2" charset="2"/>
              <a:buChar char="§"/>
            </a:pP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/>
              <a:t>behaviour</a:t>
            </a:r>
            <a:r>
              <a:rPr lang="it-IT" sz="3600" dirty="0"/>
              <a:t>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 smtClean="0"/>
              <a:t>enforced</a:t>
            </a:r>
            <a:r>
              <a:rPr lang="it-IT" sz="3600" dirty="0" smtClean="0"/>
              <a:t> </a:t>
            </a:r>
            <a:r>
              <a:rPr lang="it-IT" sz="3600" dirty="0" err="1" smtClean="0"/>
              <a:t>through</a:t>
            </a:r>
            <a:r>
              <a:rPr lang="it-IT" sz="3600" dirty="0" smtClean="0"/>
              <a:t> the </a:t>
            </a:r>
            <a:r>
              <a:rPr lang="it-IT" sz="3600" dirty="0" err="1"/>
              <a:t>following</a:t>
            </a:r>
            <a:r>
              <a:rPr lang="it-IT" sz="3600" dirty="0"/>
              <a:t> </a:t>
            </a:r>
            <a:r>
              <a:rPr lang="it-IT" sz="3600" dirty="0" err="1" smtClean="0"/>
              <a:t>approaches</a:t>
            </a:r>
            <a:r>
              <a:rPr lang="it-IT" sz="3600" dirty="0"/>
              <a:t>:</a:t>
            </a:r>
          </a:p>
          <a:p>
            <a:pPr lvl="3"/>
            <a:r>
              <a:rPr lang="it-IT" sz="3600" b="1" dirty="0"/>
              <a:t>Private </a:t>
            </a:r>
            <a:r>
              <a:rPr lang="it-IT" sz="3600" b="1" dirty="0" err="1"/>
              <a:t>table</a:t>
            </a:r>
            <a:r>
              <a:rPr lang="it-IT" sz="3600" b="1" dirty="0"/>
              <a:t> per service </a:t>
            </a:r>
            <a:r>
              <a:rPr lang="it-IT" sz="3600" dirty="0"/>
              <a:t>(the </a:t>
            </a:r>
            <a:r>
              <a:rPr lang="it-IT" sz="3600" dirty="0" err="1"/>
              <a:t>weakest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</a:t>
            </a:r>
            <a:r>
              <a:rPr lang="it-IT" sz="3600" b="1" dirty="0" err="1"/>
              <a:t>but</a:t>
            </a:r>
            <a:r>
              <a:rPr lang="it-IT" sz="3600" dirty="0"/>
              <a:t> with the </a:t>
            </a:r>
            <a:r>
              <a:rPr lang="it-IT" sz="3600" dirty="0" err="1"/>
              <a:t>lowest</a:t>
            </a:r>
            <a:r>
              <a:rPr lang="it-IT" sz="3600" dirty="0"/>
              <a:t> overhead)</a:t>
            </a:r>
          </a:p>
          <a:p>
            <a:pPr lvl="3"/>
            <a:r>
              <a:rPr lang="it-IT" sz="3600" b="1" dirty="0"/>
              <a:t>Schema </a:t>
            </a:r>
            <a:r>
              <a:rPr lang="it-IT" sz="3600" b="1" dirty="0" smtClean="0"/>
              <a:t>per service </a:t>
            </a:r>
            <a:r>
              <a:rPr lang="it-IT" sz="3600" dirty="0"/>
              <a:t>(</a:t>
            </a:r>
            <a:r>
              <a:rPr lang="it-IT" sz="3600" dirty="0" err="1"/>
              <a:t>making</a:t>
            </a:r>
            <a:r>
              <a:rPr lang="it-IT" sz="3600" dirty="0"/>
              <a:t> </a:t>
            </a:r>
            <a:r>
              <a:rPr lang="it-IT" sz="3600" dirty="0" err="1"/>
              <a:t>clear</a:t>
            </a:r>
            <a:r>
              <a:rPr lang="it-IT" sz="3600" dirty="0"/>
              <a:t> the </a:t>
            </a:r>
            <a:r>
              <a:rPr lang="it-IT" sz="3600" dirty="0" err="1"/>
              <a:t>ownership</a:t>
            </a:r>
            <a:r>
              <a:rPr lang="it-IT" sz="3600" dirty="0"/>
              <a:t> </a:t>
            </a:r>
            <a:r>
              <a:rPr lang="it-IT" sz="3600" dirty="0" err="1" smtClean="0"/>
              <a:t>structure</a:t>
            </a:r>
            <a:r>
              <a:rPr lang="it-IT" sz="3600" dirty="0"/>
              <a:t> </a:t>
            </a:r>
            <a:r>
              <a:rPr lang="it-IT" sz="3600" dirty="0" smtClean="0"/>
              <a:t>of database </a:t>
            </a:r>
            <a:r>
              <a:rPr lang="it-IT" sz="3600" dirty="0" err="1" smtClean="0"/>
              <a:t>tables</a:t>
            </a:r>
            <a:r>
              <a:rPr lang="it-IT" sz="3600" dirty="0" smtClean="0"/>
              <a:t>)</a:t>
            </a:r>
            <a:endParaRPr lang="it-IT" sz="3600" dirty="0"/>
          </a:p>
          <a:p>
            <a:pPr lvl="3"/>
            <a:r>
              <a:rPr lang="it-IT" sz="3600" b="1" dirty="0"/>
              <a:t>Database server per service </a:t>
            </a:r>
            <a:r>
              <a:rPr lang="it-IT" sz="3600" dirty="0"/>
              <a:t>(the </a:t>
            </a:r>
            <a:r>
              <a:rPr lang="it-IT" sz="3600" dirty="0" err="1"/>
              <a:t>strongest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, to </a:t>
            </a:r>
            <a:r>
              <a:rPr lang="it-IT" sz="3600" dirty="0" smtClean="0"/>
              <a:t>be </a:t>
            </a:r>
            <a:r>
              <a:rPr lang="it-IT" sz="3600" dirty="0" err="1" smtClean="0"/>
              <a:t>applied</a:t>
            </a:r>
            <a:r>
              <a:rPr lang="it-IT" sz="3600" dirty="0" smtClean="0"/>
              <a:t> </a:t>
            </a:r>
            <a:r>
              <a:rPr lang="it-IT" sz="3600" dirty="0" err="1"/>
              <a:t>only</a:t>
            </a:r>
            <a:r>
              <a:rPr lang="it-IT" sz="3600" dirty="0"/>
              <a:t> for </a:t>
            </a:r>
            <a:r>
              <a:rPr lang="it-IT" sz="3600" dirty="0" smtClean="0"/>
              <a:t>high </a:t>
            </a:r>
            <a:r>
              <a:rPr lang="it-IT" sz="3600" dirty="0" err="1" smtClean="0"/>
              <a:t>throughput</a:t>
            </a:r>
            <a:r>
              <a:rPr lang="it-IT" sz="3600" dirty="0"/>
              <a:t>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) </a:t>
            </a:r>
            <a:endParaRPr lang="it-IT" sz="3600" dirty="0"/>
          </a:p>
          <a:p>
            <a:pPr marL="419100" lvl="1" indent="0">
              <a:buNone/>
            </a:pPr>
            <a:endParaRPr lang="it-IT" sz="3600" dirty="0"/>
          </a:p>
          <a:p>
            <a:pPr lvl="2" eaLnBrk="1" hangingPunct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51998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76176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/>
              <a:t>l</a:t>
            </a:r>
            <a:r>
              <a:rPr lang="it-IT" dirty="0" err="1" smtClean="0"/>
              <a:t>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/>
              <a:t>]</a:t>
            </a: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6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668000"/>
          </a:xfrm>
        </p:spPr>
        <p:txBody>
          <a:bodyPr/>
          <a:lstStyle/>
          <a:p>
            <a:r>
              <a:rPr lang="it-IT" dirty="0" smtClean="0"/>
              <a:t>ACCESS TO PWS</a:t>
            </a:r>
          </a:p>
          <a:p>
            <a:r>
              <a:rPr lang="it-IT" dirty="0" smtClean="0"/>
              <a:t>SHOW EUREKA CONSOLE</a:t>
            </a:r>
          </a:p>
          <a:p>
            <a:pPr lvl="1"/>
            <a:r>
              <a:rPr lang="it-IT" dirty="0" smtClean="0"/>
              <a:t>SHOW AVAILABLE SERVICE AT THE MOMENT</a:t>
            </a:r>
          </a:p>
          <a:p>
            <a:pPr lvl="1"/>
            <a:endParaRPr lang="it-IT" dirty="0" smtClean="0"/>
          </a:p>
          <a:p>
            <a:r>
              <a:rPr lang="it-IT" dirty="0" smtClean="0"/>
              <a:t>SCALE UP THE SERVICE TO TWO INSTACES </a:t>
            </a:r>
          </a:p>
          <a:p>
            <a:pPr lvl="1"/>
            <a:r>
              <a:rPr lang="it-IT" dirty="0" smtClean="0"/>
              <a:t>SHOW THE LOG OF FIRST START UP AND THEN OF SECOND STRAT UP</a:t>
            </a:r>
          </a:p>
          <a:p>
            <a:pPr marL="0" indent="0">
              <a:buNone/>
            </a:pPr>
            <a:endParaRPr lang="it-IT" dirty="0" smtClean="0"/>
          </a:p>
          <a:p>
            <a:r>
              <a:rPr lang="it-IT" dirty="0" smtClean="0"/>
              <a:t>SHOW AVAILABLE SERVICE AT THE MOMENT</a:t>
            </a:r>
          </a:p>
          <a:p>
            <a:r>
              <a:rPr lang="it-IT" dirty="0" smtClean="0"/>
              <a:t>CALL THE CONSUMER SERVICE</a:t>
            </a:r>
          </a:p>
          <a:p>
            <a:r>
              <a:rPr lang="en-US" dirty="0" smtClean="0"/>
              <a:t>Your app receives an entry in a dynamic routing tier, which load balances traffic across all your app instances.</a:t>
            </a:r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908005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 bwMode="auto">
          <a:xfrm>
            <a:off x="382688" y="3623225"/>
            <a:ext cx="13321480" cy="841935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/>
              <a:t>l</a:t>
            </a:r>
            <a:r>
              <a:rPr lang="it-IT" dirty="0" err="1" smtClean="0"/>
              <a:t>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4931744" y="3401616"/>
            <a:ext cx="6199254" cy="2333581"/>
            <a:chOff x="14935200" y="2848035"/>
            <a:chExt cx="6199254" cy="2333581"/>
          </a:xfrm>
        </p:grpSpPr>
        <p:sp>
          <p:nvSpPr>
            <p:cNvPr id="7" name="Rettangolo arrotondato 6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9" name="Connettore 2 8"/>
            <p:cNvCxnSpPr>
              <a:stCxn id="7" idx="0"/>
              <a:endCxn id="10" idx="4"/>
            </p:cNvCxnSpPr>
            <p:nvPr/>
          </p:nvCxnSpPr>
          <p:spPr bwMode="auto">
            <a:xfrm flipH="1" flipV="1">
              <a:off x="17259298" y="2848035"/>
              <a:ext cx="2" cy="927697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0" name="Ovale 9"/>
            <p:cNvSpPr/>
            <p:nvPr/>
          </p:nvSpPr>
          <p:spPr bwMode="auto">
            <a:xfrm flipH="1" flipV="1">
              <a:off x="17123567" y="2848035"/>
              <a:ext cx="271463" cy="274791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11" name="Cilindro 10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12" name="Connettore 2 11"/>
            <p:cNvCxnSpPr>
              <a:stCxn id="7" idx="3"/>
              <a:endCxn id="11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3" name="Fumetto 2 12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http/</a:t>
            </a:r>
            <a:r>
              <a:rPr kumimoji="0" lang="it-IT" sz="4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rest</a:t>
            </a:r>
            <a:endParaRPr kumimoji="0" lang="it-IT" sz="4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14" name="Connettore 2 13"/>
          <p:cNvCxnSpPr>
            <a:stCxn id="7" idx="2"/>
            <a:endCxn id="21" idx="0"/>
          </p:cNvCxnSpPr>
          <p:nvPr/>
        </p:nvCxnSpPr>
        <p:spPr bwMode="auto">
          <a:xfrm>
            <a:off x="7255844" y="5735197"/>
            <a:ext cx="3118" cy="834137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" name="Rettangolo arrotondato 14"/>
          <p:cNvSpPr/>
          <p:nvPr/>
        </p:nvSpPr>
        <p:spPr bwMode="auto">
          <a:xfrm>
            <a:off x="5887815" y="5001772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kumimoji="0" lang="it-IT" sz="2000" i="0" u="none" strike="noStrike" normalizeH="0" baseline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Rettangolo arrotondato 15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kumimoji="0" lang="it-IT" sz="2800" i="0" u="none" strike="noStrike" normalizeH="0" baseline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Rettangolo arrotondato 16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18" name="Cilindro 17"/>
          <p:cNvSpPr/>
          <p:nvPr/>
        </p:nvSpPr>
        <p:spPr bwMode="auto">
          <a:xfrm>
            <a:off x="6801763" y="10863188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19" name="Connettore 2 18"/>
          <p:cNvCxnSpPr>
            <a:stCxn id="17" idx="2"/>
            <a:endCxn id="18" idx="1"/>
          </p:cNvCxnSpPr>
          <p:nvPr/>
        </p:nvCxnSpPr>
        <p:spPr bwMode="auto">
          <a:xfrm>
            <a:off x="7258963" y="10442470"/>
            <a:ext cx="0" cy="420718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Connettore 2 19"/>
          <p:cNvCxnSpPr>
            <a:stCxn id="17" idx="0"/>
            <a:endCxn id="2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Ovale 2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2" name="Rettangolo arrotondato 21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#0 </a:t>
            </a:r>
          </a:p>
        </p:txBody>
      </p:sp>
      <p:sp>
        <p:nvSpPr>
          <p:cNvPr id="23" name="Rettangolo arrotondato 22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</p:txBody>
      </p:sp>
      <p:cxnSp>
        <p:nvCxnSpPr>
          <p:cNvPr id="24" name="Connettore 2 23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ttore 2 24"/>
          <p:cNvCxnSpPr>
            <a:stCxn id="17" idx="0"/>
            <a:endCxn id="23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Segnaposto contenuto 2"/>
          <p:cNvSpPr>
            <a:spLocks noGrp="1"/>
          </p:cNvSpPr>
          <p:nvPr>
            <p:ph idx="1"/>
          </p:nvPr>
        </p:nvSpPr>
        <p:spPr>
          <a:xfrm>
            <a:off x="14280232" y="1676400"/>
            <a:ext cx="9471943" cy="7425617"/>
          </a:xfrm>
        </p:spPr>
        <p:txBody>
          <a:bodyPr/>
          <a:lstStyle/>
          <a:p>
            <a:r>
              <a:rPr lang="it-IT" sz="3600" dirty="0" smtClean="0"/>
              <a:t>Eureka </a:t>
            </a:r>
            <a:r>
              <a:rPr lang="it-IT" sz="3600" dirty="0" err="1" smtClean="0"/>
              <a:t>uses</a:t>
            </a:r>
            <a:r>
              <a:rPr lang="it-IT" sz="3600" dirty="0" smtClean="0"/>
              <a:t> the PWS </a:t>
            </a:r>
            <a:r>
              <a:rPr lang="it-IT" sz="3600" dirty="0" err="1" smtClean="0"/>
              <a:t>features</a:t>
            </a:r>
            <a:r>
              <a:rPr lang="it-IT" sz="3600" dirty="0" smtClean="0"/>
              <a:t> of </a:t>
            </a:r>
            <a:r>
              <a:rPr lang="it-IT" sz="3600" dirty="0" err="1" smtClean="0"/>
              <a:t>dynamical</a:t>
            </a:r>
            <a:r>
              <a:rPr lang="it-IT" sz="3600" dirty="0" smtClean="0"/>
              <a:t> </a:t>
            </a:r>
            <a:r>
              <a:rPr lang="it-IT" sz="3600" dirty="0" err="1" smtClean="0"/>
              <a:t>allocated</a:t>
            </a:r>
            <a:r>
              <a:rPr lang="it-IT" sz="3600" dirty="0" smtClean="0"/>
              <a:t> </a:t>
            </a:r>
            <a:r>
              <a:rPr lang="it-IT" sz="3600" dirty="0" err="1" smtClean="0"/>
              <a:t>ports</a:t>
            </a:r>
            <a:r>
              <a:rPr lang="it-IT" sz="3600" dirty="0" smtClean="0"/>
              <a:t> </a:t>
            </a:r>
          </a:p>
          <a:p>
            <a:r>
              <a:rPr lang="it-IT" sz="3600" dirty="0" err="1" smtClean="0"/>
              <a:t>It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enought</a:t>
            </a:r>
            <a:r>
              <a:rPr lang="it-IT" sz="3600" dirty="0" smtClean="0"/>
              <a:t> to scale out an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of a </a:t>
            </a:r>
            <a:r>
              <a:rPr lang="it-IT" sz="3600" dirty="0" err="1" smtClean="0"/>
              <a:t>registred</a:t>
            </a:r>
            <a:r>
              <a:rPr lang="it-IT" sz="3600" dirty="0" smtClean="0"/>
              <a:t> service under Eureka and PWS </a:t>
            </a:r>
            <a:r>
              <a:rPr lang="it-IT" sz="3600" dirty="0" err="1" smtClean="0"/>
              <a:t>will</a:t>
            </a:r>
            <a:r>
              <a:rPr lang="it-IT" sz="3600" dirty="0" smtClean="0"/>
              <a:t> allocate new </a:t>
            </a:r>
            <a:r>
              <a:rPr lang="it-IT" sz="3600" dirty="0" err="1" smtClean="0"/>
              <a:t>port</a:t>
            </a:r>
            <a:r>
              <a:rPr lang="it-IT" sz="3600" dirty="0" smtClean="0"/>
              <a:t> </a:t>
            </a:r>
            <a:r>
              <a:rPr lang="it-IT" sz="3600" dirty="0" err="1" smtClean="0"/>
              <a:t>dinamically</a:t>
            </a:r>
            <a:r>
              <a:rPr lang="it-IT" sz="3600" dirty="0" smtClean="0"/>
              <a:t> and </a:t>
            </a:r>
            <a:r>
              <a:rPr lang="it-IT" sz="3600" dirty="0" err="1" smtClean="0"/>
              <a:t>then</a:t>
            </a:r>
            <a:r>
              <a:rPr lang="it-IT" sz="3600" dirty="0" smtClean="0"/>
              <a:t> </a:t>
            </a:r>
            <a:r>
              <a:rPr lang="it-IT" sz="3600" dirty="0" err="1" smtClean="0"/>
              <a:t>register</a:t>
            </a:r>
            <a:r>
              <a:rPr lang="it-IT" sz="3600" dirty="0" smtClean="0"/>
              <a:t> </a:t>
            </a:r>
            <a:r>
              <a:rPr lang="it-IT" sz="3600" dirty="0" err="1" smtClean="0"/>
              <a:t>themself</a:t>
            </a:r>
            <a:r>
              <a:rPr lang="it-IT" sz="3600" dirty="0" smtClean="0"/>
              <a:t> to the service </a:t>
            </a:r>
            <a:r>
              <a:rPr lang="it-IT" sz="3600" dirty="0" err="1" smtClean="0"/>
              <a:t>discovery</a:t>
            </a:r>
            <a:r>
              <a:rPr lang="it-IT" sz="3600" dirty="0" smtClean="0"/>
              <a:t> server</a:t>
            </a:r>
          </a:p>
          <a:p>
            <a:pPr marL="457200" lvl="1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two</a:t>
            </a:r>
            <a:r>
              <a:rPr lang="it-IT" sz="3600" dirty="0" smtClean="0"/>
              <a:t> </a:t>
            </a:r>
            <a:r>
              <a:rPr lang="it-IT" sz="3600" dirty="0"/>
              <a:t>cache and the </a:t>
            </a:r>
            <a:r>
              <a:rPr lang="it-IT" sz="3600" dirty="0" err="1"/>
              <a:t>hearthbeat</a:t>
            </a:r>
            <a:r>
              <a:rPr lang="it-IT" sz="3600" dirty="0"/>
              <a:t> </a:t>
            </a:r>
            <a:r>
              <a:rPr lang="it-IT" sz="3600" dirty="0" err="1"/>
              <a:t>makes</a:t>
            </a:r>
            <a:r>
              <a:rPr lang="it-IT" sz="3600" dirty="0"/>
              <a:t> a </a:t>
            </a:r>
            <a:r>
              <a:rPr lang="it-IT" sz="3600" dirty="0" err="1"/>
              <a:t>standalone</a:t>
            </a:r>
            <a:r>
              <a:rPr lang="it-IT" sz="3600" dirty="0"/>
              <a:t> eureka server configuration </a:t>
            </a:r>
            <a:r>
              <a:rPr lang="it-IT" sz="3600" dirty="0" err="1"/>
              <a:t>fairly</a:t>
            </a:r>
            <a:r>
              <a:rPr lang="it-IT" sz="3600" dirty="0"/>
              <a:t> </a:t>
            </a:r>
            <a:r>
              <a:rPr lang="it-IT" sz="3600" dirty="0" err="1"/>
              <a:t>resilient</a:t>
            </a:r>
            <a:r>
              <a:rPr lang="it-IT" sz="3600" dirty="0"/>
              <a:t> to </a:t>
            </a:r>
            <a:r>
              <a:rPr lang="it-IT" sz="3600" dirty="0" err="1"/>
              <a:t>failure</a:t>
            </a: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lvl="1"/>
            <a:endParaRPr lang="it-IT" sz="3600" dirty="0"/>
          </a:p>
          <a:p>
            <a:endParaRPr lang="it-IT" sz="3600" dirty="0"/>
          </a:p>
        </p:txBody>
      </p:sp>
      <p:sp>
        <p:nvSpPr>
          <p:cNvPr id="33" name="Rettangolo 32"/>
          <p:cNvSpPr/>
          <p:nvPr/>
        </p:nvSpPr>
        <p:spPr bwMode="auto">
          <a:xfrm>
            <a:off x="557926" y="3854276"/>
            <a:ext cx="4230968" cy="11744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000" b="1" i="0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Pivotal</a:t>
            </a:r>
            <a:r>
              <a:rPr kumimoji="0" lang="it-IT" sz="4000" b="1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Web Services</a:t>
            </a:r>
            <a:endParaRPr kumimoji="0" lang="it-IT" sz="4000" b="1" i="0" u="none" strike="noStrike" cap="none" normalizeH="0" baseline="0" dirty="0">
              <a:ln>
                <a:noFill/>
              </a:ln>
              <a:solidFill>
                <a:srgbClr val="7030A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6722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29" name="CasellaDiTesto 28"/>
          <p:cNvSpPr txBox="1"/>
          <p:nvPr/>
        </p:nvSpPr>
        <p:spPr>
          <a:xfrm>
            <a:off x="1462808" y="2609528"/>
            <a:ext cx="158168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20:27:43.431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s.b.c.e.t.TomcatEmbeddedServletContainer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Tomcat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on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(s): 8080 (http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20:27:43.433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c.n.e.EurekaDiscoveryClientConfiguration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Updating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to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8080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20:27:43.438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i.l.microservice.Application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Application in 18.953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seconds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	(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JVM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running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for 20.013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1462808" y="2635046"/>
            <a:ext cx="1512168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1" name="CasellaDiTesto 40"/>
          <p:cNvSpPr txBox="1"/>
          <p:nvPr/>
        </p:nvSpPr>
        <p:spPr>
          <a:xfrm>
            <a:off x="1462808" y="6353944"/>
            <a:ext cx="153377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RTR/2] [OUT] 06-bookABatterySERVICE4EUREKA.cfapps.io - [19/09/2016:20:28:45.667 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x_forwarded_for:"54.86.233.33"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x_forwarded_proto:"http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vcap_request_id:b0cffe94-a597-42fe-500d-4e13585f8677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response_time:0.299727231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 </a:t>
            </a:r>
          </a:p>
        </p:txBody>
      </p:sp>
      <p:sp>
        <p:nvSpPr>
          <p:cNvPr id="43" name="Rettangolo 42"/>
          <p:cNvSpPr/>
          <p:nvPr/>
        </p:nvSpPr>
        <p:spPr bwMode="auto">
          <a:xfrm>
            <a:off x="1478052" y="6353944"/>
            <a:ext cx="1532246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4" name="Rettangolo 43"/>
          <p:cNvSpPr/>
          <p:nvPr/>
        </p:nvSpPr>
        <p:spPr bwMode="auto">
          <a:xfrm>
            <a:off x="2326904" y="8990087"/>
            <a:ext cx="8856984" cy="451643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" name="CasellaDiTesto 39"/>
          <p:cNvSpPr txBox="1"/>
          <p:nvPr/>
        </p:nvSpPr>
        <p:spPr>
          <a:xfrm>
            <a:off x="1486400" y="9973074"/>
            <a:ext cx="15314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2016.10.19.20.28.50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45" name="Rettangolo 44"/>
          <p:cNvSpPr/>
          <p:nvPr/>
        </p:nvSpPr>
        <p:spPr bwMode="auto">
          <a:xfrm>
            <a:off x="1429250" y="9960049"/>
            <a:ext cx="1488576" cy="178077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7449838" y="7468908"/>
            <a:ext cx="6237262" cy="464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Tomcat</a:t>
            </a:r>
            <a:r>
              <a:rPr lang="it-IT" sz="3600" dirty="0" smtClean="0"/>
              <a:t> container </a:t>
            </a:r>
            <a:r>
              <a:rPr lang="it-IT" sz="3600" dirty="0" err="1" smtClean="0"/>
              <a:t>correcly</a:t>
            </a:r>
            <a:r>
              <a:rPr lang="it-IT" sz="3600" dirty="0" smtClean="0"/>
              <a:t> </a:t>
            </a:r>
            <a:r>
              <a:rPr lang="it-IT" sz="3600" dirty="0" err="1" smtClean="0"/>
              <a:t>started</a:t>
            </a:r>
            <a:endParaRPr lang="it-IT" sz="3600" dirty="0" smtClean="0"/>
          </a:p>
          <a:p>
            <a:pPr lvl="1"/>
            <a:r>
              <a:rPr lang="it-IT" sz="3600" dirty="0" smtClean="0"/>
              <a:t>Client </a:t>
            </a:r>
            <a:r>
              <a:rPr lang="it-IT" sz="3600" dirty="0" err="1" smtClean="0"/>
              <a:t>invocation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endParaRPr lang="it-IT" sz="3600" dirty="0" smtClean="0"/>
          </a:p>
          <a:p>
            <a:pPr lvl="1"/>
            <a:r>
              <a:rPr lang="it-IT" sz="3600" dirty="0" smtClean="0"/>
              <a:t>APP/0 </a:t>
            </a:r>
            <a:r>
              <a:rPr lang="it-IT" sz="3600" dirty="0" err="1" smtClean="0"/>
              <a:t>is</a:t>
            </a:r>
            <a:r>
              <a:rPr lang="it-IT" sz="3600" dirty="0" smtClean="0"/>
              <a:t> the </a:t>
            </a:r>
            <a:r>
              <a:rPr lang="it-IT" sz="3600" dirty="0" err="1" smtClean="0"/>
              <a:t>responding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instance</a:t>
            </a:r>
            <a:endParaRPr lang="it-IT" sz="3600" dirty="0" smtClean="0"/>
          </a:p>
          <a:p>
            <a:pPr marL="419100" lvl="1" indent="0">
              <a:buNone/>
            </a:pPr>
            <a:r>
              <a:rPr lang="it-IT" sz="3600" dirty="0"/>
              <a:t>	</a:t>
            </a:r>
            <a:endParaRPr lang="it-IT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4812" y="1732731"/>
            <a:ext cx="7267575" cy="561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Freccia a destra con strisce 1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2360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 animBg="1"/>
      <p:bldP spid="13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1462808" y="2609528"/>
            <a:ext cx="15514736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21:27:43.431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s.b.c.e.t.TomcatEmbeddedServletContainer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Tomcat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on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(s): 8080 (http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21:27:43.433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c.n.e.EurekaDiscoveryClientConfiguration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Updating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to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8080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21:27:43.438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i.l.microservice.Application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Application in 18.953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seconds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(JVM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running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for 20.013)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[RTR/2]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19/10/2016:20:28:45.667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x_forwarded_for:"54.86.233.33"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x_forwarded_proto:"http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vcap_request_id:b0cffe94-a597-42fe-500d-4e13585f8677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response_time:0.299727231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 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2016.10.19.20.28.50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462808" y="2635046"/>
            <a:ext cx="158168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491383" y="6225927"/>
            <a:ext cx="15486161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462808" y="9470851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7449838" y="7468910"/>
            <a:ext cx="6237262" cy="327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Start-up of the </a:t>
            </a:r>
            <a:r>
              <a:rPr lang="it-IT" sz="3600" dirty="0" err="1" smtClean="0"/>
              <a:t>second</a:t>
            </a:r>
            <a:r>
              <a:rPr lang="it-IT" sz="3600" dirty="0" smtClean="0"/>
              <a:t>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(APP/1)</a:t>
            </a:r>
          </a:p>
          <a:p>
            <a:pPr lvl="1"/>
            <a:r>
              <a:rPr lang="it-IT" sz="3600" dirty="0" err="1" smtClean="0"/>
              <a:t>Evidence</a:t>
            </a:r>
            <a:r>
              <a:rPr lang="it-IT" sz="3600" dirty="0" smtClean="0"/>
              <a:t> of the Eureka </a:t>
            </a:r>
            <a:r>
              <a:rPr lang="it-IT" sz="3600" dirty="0" err="1" smtClean="0"/>
              <a:t>Discovery</a:t>
            </a:r>
            <a:r>
              <a:rPr lang="it-IT" sz="3600" dirty="0" smtClean="0"/>
              <a:t> configuration</a:t>
            </a:r>
          </a:p>
        </p:txBody>
      </p:sp>
      <p:sp>
        <p:nvSpPr>
          <p:cNvPr id="17" name="Rettangolo 16"/>
          <p:cNvSpPr/>
          <p:nvPr/>
        </p:nvSpPr>
        <p:spPr bwMode="auto">
          <a:xfrm>
            <a:off x="1477095" y="3742124"/>
            <a:ext cx="158168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544" y="1864111"/>
            <a:ext cx="718185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78989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7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asellaDiTesto 28"/>
          <p:cNvSpPr txBox="1"/>
          <p:nvPr/>
        </p:nvSpPr>
        <p:spPr>
          <a:xfrm>
            <a:off x="1462808" y="2602523"/>
            <a:ext cx="15816834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RTR/2]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19/10/2016:20:28:45.667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………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index:1 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2016.10.19.20.28.50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******************************************************************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[RTR/3]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19/10/2016:20:28:47.969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10.10.66.180:2509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 ………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 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2016.10.19.20.28.55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/>
            </a:r>
            <a:br>
              <a:rPr lang="it-IT" sz="2400" b="1" dirty="0">
                <a:solidFill>
                  <a:srgbClr val="00B050"/>
                </a:solidFill>
                <a:latin typeface="Consolas"/>
              </a:rPr>
            </a:br>
            <a:endParaRPr lang="it-IT" sz="24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5" name="Rettangolo 4"/>
          <p:cNvSpPr/>
          <p:nvPr/>
        </p:nvSpPr>
        <p:spPr bwMode="auto">
          <a:xfrm>
            <a:off x="1462808" y="2635046"/>
            <a:ext cx="15514736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6" name="Rettangolo 5"/>
          <p:cNvSpPr/>
          <p:nvPr/>
        </p:nvSpPr>
        <p:spPr bwMode="auto">
          <a:xfrm>
            <a:off x="1462808" y="4729758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462808" y="8796486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ettangolo 8"/>
          <p:cNvSpPr/>
          <p:nvPr/>
        </p:nvSpPr>
        <p:spPr bwMode="auto">
          <a:xfrm>
            <a:off x="2200418" y="4050448"/>
            <a:ext cx="9055478" cy="55987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2309664" y="7723899"/>
            <a:ext cx="9055478" cy="81970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13" name="Freccia a destra con strisce 1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7449838" y="7468910"/>
            <a:ext cx="6237262" cy="327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Request are </a:t>
            </a:r>
            <a:r>
              <a:rPr lang="it-IT" sz="3600" dirty="0" err="1" smtClean="0"/>
              <a:t>balanced</a:t>
            </a:r>
            <a:r>
              <a:rPr lang="it-IT" sz="3600" dirty="0" smtClean="0"/>
              <a:t> </a:t>
            </a:r>
            <a:r>
              <a:rPr lang="it-IT" sz="3600" dirty="0" err="1" smtClean="0"/>
              <a:t>between</a:t>
            </a:r>
            <a:r>
              <a:rPr lang="it-IT" sz="3600" dirty="0" smtClean="0"/>
              <a:t> APP/1 and APP/0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544" y="1864111"/>
            <a:ext cx="718185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24806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3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299"/>
            <a:ext cx="23134637" cy="1720579"/>
          </a:xfrm>
        </p:spPr>
        <p:txBody>
          <a:bodyPr/>
          <a:lstStyle/>
          <a:p>
            <a:r>
              <a:rPr lang="it-IT" dirty="0" err="1" smtClean="0"/>
              <a:t>Conclusions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905000"/>
            <a:ext cx="23134637" cy="9934128"/>
          </a:xfrm>
        </p:spPr>
        <p:txBody>
          <a:bodyPr/>
          <a:lstStyle/>
          <a:p>
            <a:r>
              <a:rPr lang="it-IT" sz="3200" dirty="0" err="1" smtClean="0"/>
              <a:t>We</a:t>
            </a:r>
            <a:r>
              <a:rPr lang="it-IT" sz="3200" dirty="0" smtClean="0"/>
              <a:t> </a:t>
            </a:r>
            <a:r>
              <a:rPr lang="it-IT" sz="3200" dirty="0" err="1" smtClean="0"/>
              <a:t>have</a:t>
            </a:r>
            <a:r>
              <a:rPr lang="it-IT" sz="3200" dirty="0" smtClean="0"/>
              <a:t> </a:t>
            </a:r>
            <a:r>
              <a:rPr lang="it-IT" sz="3200" dirty="0" err="1" smtClean="0"/>
              <a:t>seen</a:t>
            </a:r>
            <a:r>
              <a:rPr lang="it-IT" sz="3200" dirty="0"/>
              <a:t> </a:t>
            </a:r>
            <a:r>
              <a:rPr lang="it-IT" sz="3200" dirty="0" smtClean="0"/>
              <a:t>a microservices </a:t>
            </a:r>
            <a:r>
              <a:rPr lang="it-IT" sz="3200" dirty="0"/>
              <a:t>Spring </a:t>
            </a:r>
            <a:r>
              <a:rPr lang="it-IT" sz="3200" dirty="0" err="1"/>
              <a:t>Boot</a:t>
            </a:r>
            <a:r>
              <a:rPr lang="it-IT" sz="3200" dirty="0"/>
              <a:t> </a:t>
            </a:r>
            <a:r>
              <a:rPr lang="it-IT" sz="3200" dirty="0" err="1"/>
              <a:t>based</a:t>
            </a:r>
            <a:r>
              <a:rPr lang="it-IT" sz="3200" dirty="0"/>
              <a:t> </a:t>
            </a:r>
            <a:r>
              <a:rPr lang="it-IT" sz="3200" dirty="0" err="1"/>
              <a:t>simple</a:t>
            </a:r>
            <a:r>
              <a:rPr lang="it-IT" sz="3200" dirty="0"/>
              <a:t> </a:t>
            </a:r>
            <a:r>
              <a:rPr lang="it-IT" sz="3200" dirty="0" smtClean="0"/>
              <a:t> </a:t>
            </a:r>
            <a:r>
              <a:rPr lang="it-IT" sz="3200" dirty="0" err="1" smtClean="0"/>
              <a:t>architecture</a:t>
            </a:r>
            <a:r>
              <a:rPr lang="it-IT" sz="3200" dirty="0" smtClean="0"/>
              <a:t> and </a:t>
            </a:r>
            <a:r>
              <a:rPr lang="it-IT" sz="3200" dirty="0" err="1" smtClean="0"/>
              <a:t>its</a:t>
            </a:r>
            <a:r>
              <a:rPr lang="it-IT" sz="3200" dirty="0" smtClean="0"/>
              <a:t>  </a:t>
            </a:r>
            <a:r>
              <a:rPr lang="it-IT" sz="3200" dirty="0" err="1" smtClean="0"/>
              <a:t>lifecycle</a:t>
            </a:r>
            <a:r>
              <a:rPr lang="it-IT" sz="3200" dirty="0" smtClean="0"/>
              <a:t> </a:t>
            </a:r>
            <a:r>
              <a:rPr lang="it-IT" sz="3200" dirty="0" err="1" smtClean="0"/>
              <a:t>development</a:t>
            </a:r>
            <a:r>
              <a:rPr lang="it-IT" sz="3200" dirty="0" smtClean="0"/>
              <a:t> </a:t>
            </a:r>
          </a:p>
          <a:p>
            <a:r>
              <a:rPr lang="en-US" sz="3200" strike="sngStrike" dirty="0" smtClean="0"/>
              <a:t>Create, </a:t>
            </a:r>
            <a:r>
              <a:rPr lang="en-US" sz="3200" strike="sngStrike" dirty="0"/>
              <a:t>unit-test, and manage data microservices in isolation</a:t>
            </a:r>
          </a:p>
          <a:p>
            <a:r>
              <a:rPr lang="it-IT" sz="3200" dirty="0" smtClean="0"/>
              <a:t>A Database per service </a:t>
            </a:r>
            <a:r>
              <a:rPr lang="it-IT" sz="3200" dirty="0" err="1" smtClean="0"/>
              <a:t>poliglot</a:t>
            </a:r>
            <a:r>
              <a:rPr lang="it-IT" sz="3200" dirty="0" smtClean="0"/>
              <a:t>  </a:t>
            </a:r>
            <a:r>
              <a:rPr lang="it-IT" sz="3200" dirty="0" err="1" smtClean="0"/>
              <a:t>persistance</a:t>
            </a:r>
            <a:r>
              <a:rPr lang="it-IT" sz="3200" dirty="0" smtClean="0"/>
              <a:t> pattern </a:t>
            </a:r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Event</a:t>
            </a:r>
            <a:r>
              <a:rPr lang="it-IT" sz="3200" dirty="0" smtClean="0"/>
              <a:t> </a:t>
            </a:r>
            <a:r>
              <a:rPr lang="it-IT" sz="3200" dirty="0" err="1" smtClean="0"/>
              <a:t>Dirven</a:t>
            </a:r>
            <a:r>
              <a:rPr lang="it-IT" sz="3200" dirty="0" smtClean="0"/>
              <a:t> Architecture </a:t>
            </a:r>
          </a:p>
          <a:p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two</a:t>
            </a:r>
            <a:r>
              <a:rPr lang="it-IT" sz="3200" dirty="0" smtClean="0"/>
              <a:t> </a:t>
            </a:r>
            <a:r>
              <a:rPr lang="it-IT" sz="3200" dirty="0" err="1" smtClean="0"/>
              <a:t>important</a:t>
            </a:r>
            <a:r>
              <a:rPr lang="it-IT" sz="3200" dirty="0" smtClean="0"/>
              <a:t> pattern of the </a:t>
            </a:r>
            <a:r>
              <a:rPr lang="it-IT" sz="3200" dirty="0" err="1" smtClean="0"/>
              <a:t>microservice’s</a:t>
            </a:r>
            <a:r>
              <a:rPr lang="it-IT" sz="3200" dirty="0" smtClean="0"/>
              <a:t> design: service </a:t>
            </a:r>
            <a:r>
              <a:rPr lang="it-IT" sz="3200" dirty="0" err="1" smtClean="0"/>
              <a:t>discovery</a:t>
            </a:r>
            <a:r>
              <a:rPr lang="it-IT" sz="3200" dirty="0" smtClean="0"/>
              <a:t> and client side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endParaRPr lang="it-IT" sz="3200" dirty="0" smtClean="0"/>
          </a:p>
          <a:p>
            <a:r>
              <a:rPr lang="it-IT" sz="3200" dirty="0" smtClean="0"/>
              <a:t>A </a:t>
            </a:r>
            <a:r>
              <a:rPr lang="it-IT" sz="3200" dirty="0" err="1" smtClean="0"/>
              <a:t>smooth</a:t>
            </a:r>
            <a:r>
              <a:rPr lang="it-IT" sz="3200" dirty="0" smtClean="0"/>
              <a:t> deployment scenario </a:t>
            </a:r>
            <a:r>
              <a:rPr lang="it-IT" sz="3200" dirty="0" err="1" smtClean="0"/>
              <a:t>spreading</a:t>
            </a:r>
            <a:r>
              <a:rPr lang="it-IT" sz="3200" dirty="0" smtClean="0"/>
              <a:t> from </a:t>
            </a:r>
            <a:r>
              <a:rPr lang="it-IT" sz="3200" dirty="0" err="1" smtClean="0"/>
              <a:t>local</a:t>
            </a:r>
            <a:r>
              <a:rPr lang="it-IT" sz="3200" dirty="0" smtClean="0"/>
              <a:t>, </a:t>
            </a:r>
            <a:r>
              <a:rPr lang="it-IT" sz="3200" dirty="0" err="1" smtClean="0"/>
              <a:t>then</a:t>
            </a:r>
            <a:r>
              <a:rPr lang="it-IT" sz="3200" dirty="0" smtClean="0"/>
              <a:t> in a </a:t>
            </a:r>
            <a:r>
              <a:rPr lang="it-IT" sz="3200" dirty="0" err="1" smtClean="0"/>
              <a:t>docker</a:t>
            </a:r>
            <a:r>
              <a:rPr lang="it-IT" sz="3200" dirty="0" smtClean="0"/>
              <a:t> container,  to a </a:t>
            </a:r>
            <a:r>
              <a:rPr lang="it-IT" sz="3200" dirty="0" err="1" smtClean="0"/>
              <a:t>cloud</a:t>
            </a:r>
            <a:r>
              <a:rPr lang="it-IT" sz="3200" dirty="0" smtClean="0"/>
              <a:t> </a:t>
            </a:r>
            <a:r>
              <a:rPr lang="it-IT" sz="3200" dirty="0" err="1" smtClean="0"/>
              <a:t>environment</a:t>
            </a:r>
            <a:r>
              <a:rPr lang="it-IT" sz="3200" dirty="0" smtClean="0"/>
              <a:t>.</a:t>
            </a:r>
          </a:p>
          <a:p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has</a:t>
            </a:r>
            <a:r>
              <a:rPr lang="it-IT" sz="3200" dirty="0" smtClean="0"/>
              <a:t> </a:t>
            </a:r>
            <a:r>
              <a:rPr lang="it-IT" sz="3200" dirty="0" err="1" smtClean="0"/>
              <a:t>been</a:t>
            </a:r>
            <a:r>
              <a:rPr lang="it-IT" sz="3200" dirty="0" smtClean="0"/>
              <a:t> </a:t>
            </a:r>
            <a:r>
              <a:rPr lang="it-IT" sz="3200" dirty="0" err="1" smtClean="0"/>
              <a:t>demonstrated</a:t>
            </a:r>
            <a:r>
              <a:rPr lang="it-IT" sz="3200" dirty="0" smtClean="0"/>
              <a:t> </a:t>
            </a:r>
            <a:r>
              <a:rPr lang="it-IT" sz="3200" dirty="0" err="1" smtClean="0"/>
              <a:t>tha</a:t>
            </a:r>
            <a:r>
              <a:rPr lang="it-IT" sz="3200" dirty="0" smtClean="0"/>
              <a:t> the benefits of </a:t>
            </a:r>
            <a:r>
              <a:rPr lang="it-IT" sz="3200" dirty="0" err="1" smtClean="0"/>
              <a:t>this</a:t>
            </a:r>
            <a:r>
              <a:rPr lang="it-IT" sz="3200" dirty="0" smtClean="0"/>
              <a:t> </a:t>
            </a:r>
            <a:r>
              <a:rPr lang="it-IT" sz="3200" dirty="0" err="1" smtClean="0"/>
              <a:t>approach</a:t>
            </a:r>
            <a:r>
              <a:rPr lang="it-IT" sz="3200" dirty="0" smtClean="0"/>
              <a:t> </a:t>
            </a:r>
            <a:r>
              <a:rPr lang="it-IT" sz="3200" dirty="0" err="1" smtClean="0"/>
              <a:t>should</a:t>
            </a:r>
            <a:r>
              <a:rPr lang="it-IT" sz="3200" dirty="0" smtClean="0"/>
              <a:t> be </a:t>
            </a:r>
            <a:r>
              <a:rPr lang="it-IT" sz="3200" dirty="0" err="1" smtClean="0"/>
              <a:t>considered</a:t>
            </a:r>
            <a:r>
              <a:rPr lang="it-IT" sz="3200" dirty="0" smtClean="0"/>
              <a:t> </a:t>
            </a:r>
            <a:r>
              <a:rPr lang="it-IT" sz="3200" dirty="0" err="1" smtClean="0"/>
              <a:t>not</a:t>
            </a:r>
            <a:r>
              <a:rPr lang="it-IT" sz="3200" dirty="0" smtClean="0"/>
              <a:t>  a free lunch. </a:t>
            </a:r>
          </a:p>
          <a:p>
            <a:r>
              <a:rPr lang="it-IT" sz="3200" dirty="0" err="1" smtClean="0"/>
              <a:t>We</a:t>
            </a:r>
            <a:r>
              <a:rPr lang="it-IT" sz="3200" dirty="0" smtClean="0"/>
              <a:t> </a:t>
            </a:r>
            <a:r>
              <a:rPr lang="it-IT" sz="3200" dirty="0" err="1" smtClean="0"/>
              <a:t>have</a:t>
            </a:r>
            <a:r>
              <a:rPr lang="it-IT" sz="3200" dirty="0" smtClean="0"/>
              <a:t> </a:t>
            </a:r>
            <a:r>
              <a:rPr lang="it-IT" sz="3200" dirty="0" err="1" smtClean="0"/>
              <a:t>infact</a:t>
            </a:r>
            <a:r>
              <a:rPr lang="it-IT" sz="3200" dirty="0" smtClean="0"/>
              <a:t> </a:t>
            </a:r>
            <a:r>
              <a:rPr lang="it-IT" sz="3200" dirty="0" err="1" smtClean="0"/>
              <a:t>seen</a:t>
            </a:r>
            <a:r>
              <a:rPr lang="it-IT" sz="3200" dirty="0" smtClean="0"/>
              <a:t> the </a:t>
            </a:r>
            <a:r>
              <a:rPr lang="it-IT" sz="3200" dirty="0" err="1" smtClean="0"/>
              <a:t>overhead</a:t>
            </a:r>
            <a:r>
              <a:rPr lang="it-IT" sz="3200" dirty="0" smtClean="0"/>
              <a:t> in </a:t>
            </a:r>
            <a:r>
              <a:rPr lang="it-IT" sz="3200" dirty="0" err="1" smtClean="0"/>
              <a:t>systems</a:t>
            </a:r>
            <a:r>
              <a:rPr lang="it-IT" sz="3200" dirty="0" smtClean="0"/>
              <a:t> management  </a:t>
            </a:r>
            <a:r>
              <a:rPr lang="it-IT" sz="3200" dirty="0"/>
              <a:t>and a more </a:t>
            </a:r>
            <a:r>
              <a:rPr lang="it-IT" sz="3200" dirty="0" err="1" smtClean="0"/>
              <a:t>complicated</a:t>
            </a:r>
            <a:r>
              <a:rPr lang="it-IT" sz="3200" dirty="0" smtClean="0"/>
              <a:t> </a:t>
            </a:r>
            <a:r>
              <a:rPr lang="it-IT" sz="3200" dirty="0" err="1" smtClean="0"/>
              <a:t>coding</a:t>
            </a:r>
            <a:r>
              <a:rPr lang="it-IT" sz="3200" dirty="0"/>
              <a:t> style (</a:t>
            </a:r>
            <a:r>
              <a:rPr lang="it-IT" sz="3200" dirty="0" err="1"/>
              <a:t>load</a:t>
            </a:r>
            <a:r>
              <a:rPr lang="it-IT" sz="3200" dirty="0"/>
              <a:t> </a:t>
            </a:r>
            <a:r>
              <a:rPr lang="it-IT" sz="3200" dirty="0" err="1"/>
              <a:t>balancing</a:t>
            </a:r>
            <a:r>
              <a:rPr lang="it-IT" sz="3200" dirty="0"/>
              <a:t> and </a:t>
            </a:r>
            <a:r>
              <a:rPr lang="it-IT" sz="3200" dirty="0" err="1" smtClean="0"/>
              <a:t>transactional</a:t>
            </a:r>
            <a:r>
              <a:rPr lang="it-IT" sz="3200" dirty="0" smtClean="0"/>
              <a:t> </a:t>
            </a:r>
            <a:r>
              <a:rPr lang="it-IT" sz="3200" dirty="0" err="1"/>
              <a:t>behaviour</a:t>
            </a:r>
            <a:r>
              <a:rPr lang="it-IT" sz="3200" dirty="0"/>
              <a:t> </a:t>
            </a:r>
            <a:r>
              <a:rPr lang="it-IT" sz="3200" dirty="0" err="1" smtClean="0"/>
              <a:t>coded</a:t>
            </a:r>
            <a:r>
              <a:rPr lang="it-IT" sz="3200" dirty="0" smtClean="0"/>
              <a:t>)</a:t>
            </a:r>
          </a:p>
          <a:p>
            <a:r>
              <a:rPr lang="it-IT" sz="3200" dirty="0"/>
              <a:t>(</a:t>
            </a:r>
            <a:r>
              <a:rPr lang="it-IT" sz="3200" strike="sngStrike" dirty="0" err="1"/>
              <a:t>it’s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not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often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thata</a:t>
            </a:r>
            <a:r>
              <a:rPr lang="it-IT" sz="3200" strike="sngStrike" dirty="0"/>
              <a:t> an </a:t>
            </a:r>
            <a:r>
              <a:rPr lang="it-IT" sz="3200" strike="sngStrike" dirty="0" err="1"/>
              <a:t>architectural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approach</a:t>
            </a:r>
            <a:r>
              <a:rPr lang="it-IT" sz="3200" strike="sngStrike" dirty="0"/>
              <a:t> can be </a:t>
            </a:r>
            <a:r>
              <a:rPr lang="it-IT" sz="3200" strike="sngStrike" dirty="0" err="1"/>
              <a:t>closely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correlated</a:t>
            </a:r>
            <a:r>
              <a:rPr lang="it-IT" sz="3200" strike="sngStrike" dirty="0"/>
              <a:t> to an </a:t>
            </a:r>
            <a:r>
              <a:rPr lang="it-IT" sz="3200" strike="sngStrike" dirty="0" err="1"/>
              <a:t>almost</a:t>
            </a:r>
            <a:r>
              <a:rPr lang="it-IT" sz="3200" strike="sngStrike" dirty="0"/>
              <a:t> immediate </a:t>
            </a:r>
            <a:r>
              <a:rPr lang="it-IT" sz="3200" strike="sngStrike" dirty="0" err="1"/>
              <a:t>cost</a:t>
            </a:r>
            <a:r>
              <a:rPr lang="it-IT" sz="3200" strike="sngStrike" dirty="0"/>
              <a:t> </a:t>
            </a:r>
            <a:r>
              <a:rPr lang="it-IT" sz="3200" strike="sngStrike" dirty="0" err="1" smtClean="0"/>
              <a:t>saving</a:t>
            </a:r>
            <a:r>
              <a:rPr lang="it-IT" sz="3200" strike="sngStrike" dirty="0"/>
              <a:t> In a </a:t>
            </a:r>
            <a:r>
              <a:rPr lang="it-IT" sz="3200" strike="sngStrike" dirty="0" err="1"/>
              <a:t>context</a:t>
            </a:r>
            <a:r>
              <a:rPr lang="it-IT" sz="3200" strike="sngStrike" dirty="0"/>
              <a:t> of on-demand provisioning </a:t>
            </a:r>
            <a:r>
              <a:rPr lang="it-IT" sz="3200" strike="sngStrike" dirty="0" err="1"/>
              <a:t>system</a:t>
            </a:r>
            <a:r>
              <a:rPr lang="it-IT" sz="3200" strike="sngStrike" dirty="0"/>
              <a:t>, </a:t>
            </a:r>
            <a:endParaRPr lang="it-IT" sz="3200" strike="sngStrike" dirty="0" smtClean="0"/>
          </a:p>
          <a:p>
            <a:r>
              <a:rPr lang="en-US" sz="3200" dirty="0" smtClean="0"/>
              <a:t>The </a:t>
            </a:r>
            <a:r>
              <a:rPr lang="en-US" sz="3200" dirty="0"/>
              <a:t>more coding complexity </a:t>
            </a:r>
            <a:r>
              <a:rPr lang="en-US" sz="3200" dirty="0" smtClean="0"/>
              <a:t>in the </a:t>
            </a:r>
            <a:r>
              <a:rPr lang="en-US" sz="3200" dirty="0"/>
              <a:t>Event driven architecture </a:t>
            </a:r>
            <a:r>
              <a:rPr lang="en-US" sz="3200" dirty="0" smtClean="0"/>
              <a:t>has been </a:t>
            </a:r>
            <a:r>
              <a:rPr lang="en-US" sz="3200" dirty="0"/>
              <a:t>mitigated by the adoption of </a:t>
            </a:r>
            <a:r>
              <a:rPr lang="en-US" sz="3200" dirty="0" smtClean="0"/>
              <a:t>Spring Stream</a:t>
            </a:r>
          </a:p>
          <a:p>
            <a:r>
              <a:rPr lang="en-US" sz="3200" dirty="0" smtClean="0"/>
              <a:t>The extra effort in infrastructure  management is compensating by a central data store in high availability isolated from services and business function. </a:t>
            </a:r>
          </a:p>
          <a:p>
            <a:r>
              <a:rPr lang="it-IT" sz="3200" dirty="0"/>
              <a:t>With a message broker </a:t>
            </a:r>
            <a:r>
              <a:rPr lang="it-IT" sz="3200" dirty="0" err="1"/>
              <a:t>there</a:t>
            </a:r>
            <a:r>
              <a:rPr lang="it-IT" sz="3200" dirty="0"/>
              <a:t> </a:t>
            </a:r>
            <a:r>
              <a:rPr lang="it-IT" sz="3200" dirty="0" err="1"/>
              <a:t>is</a:t>
            </a:r>
            <a:r>
              <a:rPr lang="it-IT" sz="3200" dirty="0"/>
              <a:t> more </a:t>
            </a:r>
            <a:r>
              <a:rPr lang="it-IT" sz="3200" dirty="0" err="1"/>
              <a:t>infrastructure</a:t>
            </a:r>
            <a:r>
              <a:rPr lang="it-IT" sz="3200" dirty="0"/>
              <a:t> to </a:t>
            </a:r>
            <a:r>
              <a:rPr lang="it-IT" sz="3200" dirty="0" err="1"/>
              <a:t>handle</a:t>
            </a:r>
            <a:r>
              <a:rPr lang="it-IT" sz="3200" dirty="0"/>
              <a:t> </a:t>
            </a:r>
            <a:r>
              <a:rPr lang="it-IT" sz="3200" dirty="0" err="1"/>
              <a:t>but</a:t>
            </a:r>
            <a:r>
              <a:rPr lang="it-IT" sz="3200" dirty="0"/>
              <a:t> </a:t>
            </a:r>
            <a:r>
              <a:rPr lang="it-IT" sz="3200" dirty="0" err="1"/>
              <a:t>there</a:t>
            </a:r>
            <a:r>
              <a:rPr lang="it-IT" sz="3200" dirty="0"/>
              <a:t> are </a:t>
            </a:r>
            <a:r>
              <a:rPr lang="it-IT" sz="3200" dirty="0" err="1"/>
              <a:t>also</a:t>
            </a:r>
            <a:r>
              <a:rPr lang="it-IT" sz="3200" dirty="0"/>
              <a:t>  a </a:t>
            </a:r>
            <a:r>
              <a:rPr lang="it-IT" sz="3200" dirty="0" err="1"/>
              <a:t>central</a:t>
            </a:r>
            <a:r>
              <a:rPr lang="it-IT" sz="3200" dirty="0"/>
              <a:t> </a:t>
            </a:r>
            <a:r>
              <a:rPr lang="it-IT" sz="3200" dirty="0" err="1"/>
              <a:t>place</a:t>
            </a:r>
            <a:r>
              <a:rPr lang="it-IT" sz="3200" dirty="0"/>
              <a:t> </a:t>
            </a:r>
            <a:r>
              <a:rPr lang="it-IT" sz="3200" dirty="0" err="1"/>
              <a:t>where</a:t>
            </a:r>
            <a:r>
              <a:rPr lang="it-IT" sz="3200" dirty="0"/>
              <a:t> the </a:t>
            </a:r>
            <a:r>
              <a:rPr lang="it-IT" sz="3200" dirty="0" err="1"/>
              <a:t>events</a:t>
            </a:r>
            <a:r>
              <a:rPr lang="it-IT" sz="3200" dirty="0"/>
              <a:t> are </a:t>
            </a:r>
            <a:r>
              <a:rPr lang="it-IT" sz="3200" dirty="0" err="1"/>
              <a:t>stored</a:t>
            </a:r>
            <a:r>
              <a:rPr lang="it-IT" sz="3200" dirty="0"/>
              <a:t>.</a:t>
            </a:r>
          </a:p>
          <a:p>
            <a:endParaRPr lang="it-IT" sz="3200" dirty="0" smtClean="0"/>
          </a:p>
          <a:p>
            <a:pPr lvl="1"/>
            <a:endParaRPr lang="it-IT" sz="3200" dirty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7770182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What’s</a:t>
            </a:r>
            <a:r>
              <a:rPr lang="it-IT" dirty="0" smtClean="0"/>
              <a:t> </a:t>
            </a:r>
            <a:r>
              <a:rPr lang="it-IT" dirty="0" err="1" smtClean="0"/>
              <a:t>next</a:t>
            </a:r>
            <a:r>
              <a:rPr lang="it-IT" dirty="0" smtClean="0"/>
              <a:t>?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438184"/>
          </a:xfrm>
        </p:spPr>
        <p:txBody>
          <a:bodyPr/>
          <a:lstStyle/>
          <a:p>
            <a:r>
              <a:rPr lang="it-IT" sz="4400" dirty="0" err="1" smtClean="0"/>
              <a:t>We</a:t>
            </a:r>
            <a:r>
              <a:rPr lang="it-IT" sz="4400" dirty="0"/>
              <a:t> </a:t>
            </a:r>
            <a:r>
              <a:rPr lang="it-IT" sz="4400" dirty="0" err="1" smtClean="0"/>
              <a:t>have</a:t>
            </a:r>
            <a:r>
              <a:rPr lang="it-IT" sz="4400" dirty="0" smtClean="0"/>
              <a:t> just </a:t>
            </a:r>
            <a:r>
              <a:rPr lang="it-IT" sz="4400" dirty="0" err="1" smtClean="0"/>
              <a:t>scratched</a:t>
            </a:r>
            <a:r>
              <a:rPr lang="it-IT" sz="4400" dirty="0" smtClean="0"/>
              <a:t> the  </a:t>
            </a:r>
            <a:r>
              <a:rPr lang="it-IT" sz="4400" dirty="0" err="1" smtClean="0"/>
              <a:t>surface</a:t>
            </a:r>
            <a:r>
              <a:rPr lang="it-IT" sz="4400" dirty="0" smtClean="0"/>
              <a:t> of a </a:t>
            </a:r>
            <a:r>
              <a:rPr lang="it-IT" sz="4400" dirty="0" err="1" smtClean="0"/>
              <a:t>lot</a:t>
            </a:r>
            <a:r>
              <a:rPr lang="it-IT" sz="4400" dirty="0" smtClean="0"/>
              <a:t> of </a:t>
            </a:r>
            <a:r>
              <a:rPr lang="it-IT" sz="4400" dirty="0" err="1" smtClean="0"/>
              <a:t>patterns</a:t>
            </a:r>
            <a:r>
              <a:rPr lang="it-IT" sz="4400" dirty="0" smtClean="0"/>
              <a:t> and </a:t>
            </a:r>
            <a:r>
              <a:rPr lang="it-IT" sz="4400" dirty="0" err="1" smtClean="0"/>
              <a:t>technologies</a:t>
            </a:r>
            <a:r>
              <a:rPr lang="it-IT" sz="4400" dirty="0" smtClean="0"/>
              <a:t>, </a:t>
            </a:r>
            <a:r>
              <a:rPr lang="it-IT" sz="4400" dirty="0" err="1" smtClean="0"/>
              <a:t>each</a:t>
            </a:r>
            <a:r>
              <a:rPr lang="it-IT" sz="4400" dirty="0" smtClean="0"/>
              <a:t> of </a:t>
            </a:r>
            <a:r>
              <a:rPr lang="it-IT" sz="4400" dirty="0" err="1" smtClean="0"/>
              <a:t>them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</a:t>
            </a:r>
            <a:r>
              <a:rPr lang="it-IT" sz="4400" dirty="0" err="1" smtClean="0"/>
              <a:t>much</a:t>
            </a:r>
            <a:r>
              <a:rPr lang="it-IT" sz="4400" dirty="0" smtClean="0"/>
              <a:t> more time and </a:t>
            </a:r>
            <a:r>
              <a:rPr lang="it-IT" sz="4400" dirty="0" err="1" smtClean="0"/>
              <a:t>space</a:t>
            </a:r>
            <a:r>
              <a:rPr lang="it-IT" sz="4400" dirty="0" smtClean="0"/>
              <a:t> to deal with.</a:t>
            </a:r>
          </a:p>
          <a:p>
            <a:r>
              <a:rPr lang="it-IT" sz="4400" dirty="0" smtClean="0"/>
              <a:t>To complete the </a:t>
            </a:r>
            <a:r>
              <a:rPr lang="it-IT" sz="4400" dirty="0" err="1" smtClean="0"/>
              <a:t>arguments</a:t>
            </a:r>
            <a:r>
              <a:rPr lang="it-IT" sz="4400" dirty="0" smtClean="0"/>
              <a:t> </a:t>
            </a:r>
            <a:r>
              <a:rPr lang="it-IT" sz="4400" dirty="0" err="1" smtClean="0"/>
              <a:t>it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to </a:t>
            </a:r>
            <a:r>
              <a:rPr lang="it-IT" sz="4400" dirty="0" err="1" smtClean="0"/>
              <a:t>consider</a:t>
            </a:r>
            <a:r>
              <a:rPr lang="it-IT" sz="4400" dirty="0" smtClean="0"/>
              <a:t> </a:t>
            </a:r>
            <a:r>
              <a:rPr lang="it-IT" sz="4400" dirty="0" err="1" smtClean="0"/>
              <a:t>at</a:t>
            </a:r>
            <a:r>
              <a:rPr lang="it-IT" sz="4400" dirty="0" smtClean="0"/>
              <a:t> </a:t>
            </a:r>
            <a:r>
              <a:rPr lang="it-IT" sz="4400" dirty="0" err="1" smtClean="0"/>
              <a:t>least</a:t>
            </a:r>
            <a:r>
              <a:rPr lang="it-IT" sz="4400" dirty="0" smtClean="0"/>
              <a:t> the </a:t>
            </a:r>
            <a:r>
              <a:rPr lang="it-IT" sz="4400" dirty="0" err="1" smtClean="0"/>
              <a:t>following</a:t>
            </a:r>
            <a:r>
              <a:rPr lang="it-IT" sz="4400" dirty="0" smtClean="0"/>
              <a:t> </a:t>
            </a:r>
            <a:r>
              <a:rPr lang="it-IT" sz="4400" dirty="0" err="1" smtClean="0"/>
              <a:t>arguments</a:t>
            </a:r>
            <a:r>
              <a:rPr lang="it-IT" sz="4400" dirty="0" smtClean="0"/>
              <a:t>:</a:t>
            </a:r>
          </a:p>
          <a:p>
            <a:pPr lvl="1"/>
            <a:r>
              <a:rPr lang="it-IT" sz="4400" b="1" dirty="0" smtClean="0"/>
              <a:t>Spring </a:t>
            </a:r>
            <a:r>
              <a:rPr lang="it-IT" sz="4400" b="1" dirty="0" err="1" smtClean="0"/>
              <a:t>Cloud</a:t>
            </a:r>
            <a:r>
              <a:rPr lang="it-IT" sz="4400" b="1" dirty="0" smtClean="0"/>
              <a:t> </a:t>
            </a:r>
            <a:r>
              <a:rPr lang="it-IT" sz="4400" b="1" dirty="0" err="1" smtClean="0"/>
              <a:t>Config</a:t>
            </a:r>
            <a:r>
              <a:rPr lang="it-IT" sz="4400" b="1" dirty="0" smtClean="0"/>
              <a:t>: </a:t>
            </a:r>
            <a:r>
              <a:rPr lang="it-IT" sz="4400" dirty="0" smtClean="0"/>
              <a:t>the Spring </a:t>
            </a:r>
            <a:r>
              <a:rPr lang="it-IT" sz="4400" dirty="0" err="1" smtClean="0"/>
              <a:t>framevork</a:t>
            </a:r>
            <a:r>
              <a:rPr lang="it-IT" sz="4400" dirty="0" smtClean="0"/>
              <a:t> </a:t>
            </a:r>
            <a:r>
              <a:rPr lang="it-IT" sz="4400" dirty="0" err="1" smtClean="0"/>
              <a:t>providing</a:t>
            </a:r>
            <a:r>
              <a:rPr lang="it-IT" sz="4400" dirty="0" smtClean="0"/>
              <a:t> </a:t>
            </a:r>
            <a:r>
              <a:rPr lang="it-IT" sz="4400" dirty="0" err="1" smtClean="0"/>
              <a:t>Git-managed</a:t>
            </a:r>
            <a:r>
              <a:rPr lang="it-IT" sz="4400" dirty="0" smtClean="0"/>
              <a:t> </a:t>
            </a:r>
            <a:r>
              <a:rPr lang="it-IT" sz="4400" dirty="0" err="1" smtClean="0"/>
              <a:t>versioning</a:t>
            </a:r>
            <a:r>
              <a:rPr lang="it-IT" sz="4400" dirty="0" smtClean="0"/>
              <a:t> for configuration data , </a:t>
            </a:r>
            <a:r>
              <a:rPr lang="it-IT" sz="4400" dirty="0" err="1" smtClean="0"/>
              <a:t>enabling</a:t>
            </a:r>
            <a:r>
              <a:rPr lang="it-IT" sz="4400" dirty="0" smtClean="0"/>
              <a:t> </a:t>
            </a:r>
            <a:r>
              <a:rPr lang="it-IT" sz="4400" dirty="0" err="1" smtClean="0"/>
              <a:t>besides</a:t>
            </a:r>
            <a:r>
              <a:rPr lang="it-IT" sz="4400" dirty="0" smtClean="0"/>
              <a:t> </a:t>
            </a:r>
            <a:r>
              <a:rPr lang="it-IT" sz="4400" dirty="0" err="1" smtClean="0"/>
              <a:t>dynamic</a:t>
            </a:r>
            <a:r>
              <a:rPr lang="it-IT" sz="4400" dirty="0" smtClean="0"/>
              <a:t> </a:t>
            </a:r>
            <a:r>
              <a:rPr lang="it-IT" sz="4400" dirty="0" err="1" smtClean="0"/>
              <a:t>refresh</a:t>
            </a:r>
            <a:r>
              <a:rPr lang="it-IT" sz="4400" dirty="0" smtClean="0"/>
              <a:t> of </a:t>
            </a:r>
            <a:r>
              <a:rPr lang="it-IT" sz="4400" dirty="0" err="1" smtClean="0"/>
              <a:t>this</a:t>
            </a:r>
            <a:r>
              <a:rPr lang="it-IT" sz="4400" dirty="0" smtClean="0"/>
              <a:t> data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of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’ </a:t>
            </a:r>
            <a:r>
              <a:rPr lang="it-IT" sz="4400" dirty="0" err="1" smtClean="0"/>
              <a:t>restart</a:t>
            </a:r>
            <a:r>
              <a:rPr lang="it-IT" sz="4400" dirty="0" smtClean="0"/>
              <a:t> </a:t>
            </a:r>
          </a:p>
          <a:p>
            <a:pPr lvl="1"/>
            <a:r>
              <a:rPr lang="it-IT" sz="4400" b="1" dirty="0" smtClean="0"/>
              <a:t>Circuit </a:t>
            </a:r>
            <a:r>
              <a:rPr lang="it-IT" sz="4400" b="1" dirty="0" err="1" smtClean="0"/>
              <a:t>breaker</a:t>
            </a:r>
            <a:r>
              <a:rPr lang="it-IT" sz="4400" b="1" dirty="0" smtClean="0"/>
              <a:t> with </a:t>
            </a:r>
            <a:r>
              <a:rPr lang="it-IT" sz="4400" b="1" dirty="0" err="1"/>
              <a:t>H</a:t>
            </a:r>
            <a:r>
              <a:rPr lang="it-IT" sz="4400" b="1" dirty="0" err="1" smtClean="0"/>
              <a:t>istrix</a:t>
            </a:r>
            <a:r>
              <a:rPr lang="it-IT" sz="4400" b="1" dirty="0" smtClean="0"/>
              <a:t> Clients</a:t>
            </a:r>
          </a:p>
          <a:p>
            <a:pPr lvl="1"/>
            <a:r>
              <a:rPr lang="it-IT" sz="4400" b="1" dirty="0" smtClean="0"/>
              <a:t>Routing and </a:t>
            </a:r>
            <a:r>
              <a:rPr lang="it-IT" sz="4400" b="1" dirty="0" err="1" smtClean="0"/>
              <a:t>filtering</a:t>
            </a:r>
            <a:r>
              <a:rPr lang="it-IT" sz="4400" b="1" dirty="0" smtClean="0"/>
              <a:t> with </a:t>
            </a:r>
            <a:r>
              <a:rPr lang="it-IT" sz="4400" b="1" dirty="0" err="1" smtClean="0"/>
              <a:t>Zuul</a:t>
            </a:r>
            <a:endParaRPr lang="it-IT" sz="4400" b="1" dirty="0" smtClean="0"/>
          </a:p>
          <a:p>
            <a:pPr lvl="1"/>
            <a:r>
              <a:rPr lang="it-IT" sz="4400" b="1" dirty="0"/>
              <a:t>EVENT DRIVEN ARCHITECTURE </a:t>
            </a:r>
            <a:r>
              <a:rPr lang="it-IT" sz="4400" b="1" dirty="0" err="1"/>
              <a:t>Related</a:t>
            </a:r>
            <a:r>
              <a:rPr lang="it-IT" sz="4400" b="1" dirty="0"/>
              <a:t> </a:t>
            </a:r>
            <a:r>
              <a:rPr lang="it-IT" sz="4400" b="1" dirty="0" err="1"/>
              <a:t>patterns</a:t>
            </a:r>
            <a:r>
              <a:rPr lang="it-IT" sz="4400" b="1" dirty="0"/>
              <a:t> </a:t>
            </a:r>
            <a:r>
              <a:rPr lang="it-IT" sz="4400" b="1" dirty="0" err="1" smtClean="0"/>
              <a:t>as</a:t>
            </a:r>
            <a:r>
              <a:rPr lang="it-IT" sz="4400" b="1" dirty="0" smtClean="0"/>
              <a:t> </a:t>
            </a:r>
            <a:r>
              <a:rPr lang="it-IT" sz="4400" b="1" dirty="0"/>
              <a:t>way to </a:t>
            </a:r>
            <a:r>
              <a:rPr lang="it-IT" sz="4400" b="1" dirty="0" err="1"/>
              <a:t>atomically</a:t>
            </a:r>
            <a:r>
              <a:rPr lang="it-IT" sz="4400" b="1" dirty="0"/>
              <a:t> update state and </a:t>
            </a:r>
            <a:r>
              <a:rPr lang="it-IT" sz="4400" b="1" dirty="0" err="1"/>
              <a:t>publish</a:t>
            </a:r>
            <a:r>
              <a:rPr lang="it-IT" sz="4400" b="1" dirty="0"/>
              <a:t> </a:t>
            </a:r>
            <a:r>
              <a:rPr lang="it-IT" sz="4400" b="1" dirty="0" err="1"/>
              <a:t>event</a:t>
            </a:r>
            <a:r>
              <a:rPr lang="it-IT" sz="4400" b="1" dirty="0"/>
              <a:t>.</a:t>
            </a:r>
          </a:p>
          <a:p>
            <a:pPr lvl="2"/>
            <a:r>
              <a:rPr lang="it-IT" sz="4400" b="1" dirty="0" err="1"/>
              <a:t>Event</a:t>
            </a:r>
            <a:r>
              <a:rPr lang="it-IT" sz="4400" b="1" dirty="0"/>
              <a:t> </a:t>
            </a:r>
            <a:r>
              <a:rPr lang="it-IT" sz="4400" b="1" dirty="0" err="1" smtClean="0"/>
              <a:t>sourcing</a:t>
            </a:r>
            <a:r>
              <a:rPr lang="it-IT" sz="4400" b="1" dirty="0" smtClean="0"/>
              <a:t>, Database </a:t>
            </a:r>
            <a:r>
              <a:rPr lang="it-IT" sz="4400" b="1" dirty="0" err="1"/>
              <a:t>triggers</a:t>
            </a:r>
            <a:r>
              <a:rPr lang="it-IT" sz="4400" b="1" dirty="0"/>
              <a:t> </a:t>
            </a:r>
            <a:r>
              <a:rPr lang="it-IT" sz="4400" b="1" dirty="0" smtClean="0"/>
              <a:t>and </a:t>
            </a:r>
            <a:r>
              <a:rPr lang="it-IT" sz="4400" b="1" dirty="0" err="1"/>
              <a:t>Transaction</a:t>
            </a:r>
            <a:r>
              <a:rPr lang="it-IT" sz="4400" b="1" dirty="0"/>
              <a:t> log </a:t>
            </a:r>
            <a:r>
              <a:rPr lang="it-IT" sz="4400" b="1" dirty="0" err="1" smtClean="0"/>
              <a:t>tailing</a:t>
            </a:r>
            <a:r>
              <a:rPr lang="it-IT" sz="4400" b="1" dirty="0" smtClean="0"/>
              <a:t> </a:t>
            </a:r>
            <a:r>
              <a:rPr lang="it-IT" sz="4400" b="1" dirty="0" err="1" smtClean="0"/>
              <a:t>based</a:t>
            </a:r>
            <a:endParaRPr lang="it-IT" sz="4400" b="1" dirty="0"/>
          </a:p>
          <a:p>
            <a:pPr lvl="1"/>
            <a:endParaRPr lang="it-IT" sz="4400" b="1" dirty="0"/>
          </a:p>
          <a:p>
            <a:pPr marL="0" indent="0">
              <a:buNone/>
            </a:pPr>
            <a:endParaRPr lang="it-IT" sz="4400" dirty="0"/>
          </a:p>
          <a:p>
            <a:pPr lvl="1"/>
            <a:endParaRPr lang="it-IT" sz="4400" dirty="0"/>
          </a:p>
          <a:p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42692114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</a:t>
            </a:r>
            <a:r>
              <a:rPr lang="it-IT" b="0" dirty="0" err="1" smtClean="0"/>
              <a:t>acknowledgments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438184"/>
          </a:xfrm>
        </p:spPr>
        <p:txBody>
          <a:bodyPr/>
          <a:lstStyle/>
          <a:p>
            <a:r>
              <a:rPr lang="en-US" sz="4400" dirty="0"/>
              <a:t>So that’s all, wishing that this presentation </a:t>
            </a:r>
            <a:r>
              <a:rPr lang="en-US" sz="4400" dirty="0" smtClean="0"/>
              <a:t>being </a:t>
            </a:r>
            <a:r>
              <a:rPr lang="en-US" sz="4400" dirty="0"/>
              <a:t>clear </a:t>
            </a:r>
            <a:r>
              <a:rPr lang="en-US" sz="4400" dirty="0" err="1"/>
              <a:t>enought</a:t>
            </a:r>
            <a:r>
              <a:rPr lang="en-US" sz="4400" dirty="0"/>
              <a:t> </a:t>
            </a:r>
            <a:r>
              <a:rPr lang="en-US" sz="4400" dirty="0" smtClean="0"/>
              <a:t>and that has </a:t>
            </a:r>
            <a:r>
              <a:rPr lang="en-US" sz="4400" dirty="0" err="1"/>
              <a:t>catched</a:t>
            </a:r>
            <a:r>
              <a:rPr lang="en-US" sz="4400" dirty="0"/>
              <a:t>  </a:t>
            </a:r>
            <a:r>
              <a:rPr lang="en-US" sz="4400" dirty="0" smtClean="0"/>
              <a:t>your interest </a:t>
            </a:r>
            <a:r>
              <a:rPr lang="en-US" sz="4400" dirty="0"/>
              <a:t>, I would like to thanks you of your attention and O’Reilly for the opportunity given to me to take part at such an important event like </a:t>
            </a:r>
            <a:r>
              <a:rPr lang="en-US" sz="4400" dirty="0" smtClean="0"/>
              <a:t>that.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4617860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References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668000"/>
          </a:xfrm>
        </p:spPr>
        <p:txBody>
          <a:bodyPr/>
          <a:lstStyle/>
          <a:p>
            <a:r>
              <a:rPr lang="it-IT" dirty="0">
                <a:hlinkClick r:id="rId3"/>
              </a:rPr>
              <a:t>https://12factor.net</a:t>
            </a:r>
            <a:r>
              <a:rPr lang="it-IT" dirty="0" smtClean="0">
                <a:hlinkClick r:id="rId3"/>
              </a:rPr>
              <a:t>/</a:t>
            </a:r>
            <a:endParaRPr lang="it-IT" dirty="0" smtClean="0"/>
          </a:p>
          <a:p>
            <a:r>
              <a:rPr lang="it-IT" dirty="0" smtClean="0">
                <a:hlinkClick r:id="rId4"/>
              </a:rPr>
              <a:t>https</a:t>
            </a:r>
            <a:r>
              <a:rPr lang="it-IT" dirty="0">
                <a:hlinkClick r:id="rId4"/>
              </a:rPr>
              <a:t>://12factor.net/backing-services</a:t>
            </a:r>
            <a:endParaRPr lang="it-IT" dirty="0"/>
          </a:p>
          <a:p>
            <a:r>
              <a:rPr lang="it-IT" dirty="0">
                <a:hlinkClick r:id="rId5"/>
              </a:rPr>
              <a:t>https://</a:t>
            </a:r>
            <a:r>
              <a:rPr lang="it-IT" dirty="0" smtClean="0">
                <a:hlinkClick r:id="rId5"/>
              </a:rPr>
              <a:t>docs.run.pivotal.io/buildpacks/java/build-tool-int.html</a:t>
            </a:r>
            <a:r>
              <a:rPr lang="it-IT" dirty="0" smtClean="0"/>
              <a:t> MAVEN PLUG-IN FOR PWS</a:t>
            </a:r>
          </a:p>
          <a:p>
            <a:r>
              <a:rPr lang="it-IT" dirty="0">
                <a:hlinkClick r:id="rId6"/>
              </a:rPr>
              <a:t>https://</a:t>
            </a:r>
            <a:r>
              <a:rPr lang="it-IT" dirty="0" smtClean="0">
                <a:hlinkClick r:id="rId6"/>
              </a:rPr>
              <a:t>github.com/Netflix/eureka</a:t>
            </a:r>
            <a:endParaRPr lang="it-IT" dirty="0" smtClean="0"/>
          </a:p>
          <a:p>
            <a:r>
              <a:rPr lang="it-IT" dirty="0" smtClean="0"/>
              <a:t> 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33419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7949830"/>
              </p:ext>
            </p:extLst>
          </p:nvPr>
        </p:nvGraphicFramePr>
        <p:xfrm>
          <a:off x="814736" y="2105472"/>
          <a:ext cx="18434048" cy="9337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7791"/>
                <a:gridCol w="7961318"/>
                <a:gridCol w="7004939"/>
              </a:tblGrid>
              <a:tr h="1102665">
                <a:tc gridSpan="2">
                  <a:txBody>
                    <a:bodyPr/>
                    <a:lstStyle/>
                    <a:p>
                      <a:r>
                        <a:rPr lang="it-IT" sz="4400" dirty="0" smtClean="0"/>
                        <a:t>DESIGN PATTERN</a:t>
                      </a:r>
                      <a:endParaRPr lang="it-IT" sz="4400" dirty="0"/>
                    </a:p>
                  </a:txBody>
                  <a:tcPr marT="45717" marB="45717"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44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TECHNOLOGY STACK </a:t>
                      </a:r>
                    </a:p>
                    <a:p>
                      <a:endParaRPr lang="it-IT" sz="1800" dirty="0"/>
                    </a:p>
                  </a:txBody>
                  <a:tcPr marT="45717" marB="45717">
                    <a:solidFill>
                      <a:srgbClr val="7030A0"/>
                    </a:solidFill>
                  </a:tcPr>
                </a:tc>
              </a:tr>
              <a:tr h="681058">
                <a:tc gridSpan="2">
                  <a:txBody>
                    <a:bodyPr/>
                    <a:lstStyle/>
                    <a:p>
                      <a:r>
                        <a:rPr lang="it-IT" sz="3200" dirty="0" smtClean="0"/>
                        <a:t>CORE MICROSERVICE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BOOT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  <a:tr h="810782">
                <a:tc rowSpan="3">
                  <a:txBody>
                    <a:bodyPr/>
                    <a:lstStyle/>
                    <a:p>
                      <a:r>
                        <a:rPr lang="it-IT" sz="3200" dirty="0" smtClean="0"/>
                        <a:t>DATABASE</a:t>
                      </a:r>
                    </a:p>
                    <a:p>
                      <a:r>
                        <a:rPr lang="it-IT" sz="3200" dirty="0" smtClean="0"/>
                        <a:t>PER </a:t>
                      </a:r>
                    </a:p>
                    <a:p>
                      <a:r>
                        <a:rPr lang="it-IT" sz="3200" dirty="0" smtClean="0"/>
                        <a:t>SERVICE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EVENT DRIVEN</a:t>
                      </a:r>
                      <a:r>
                        <a:rPr lang="it-IT" sz="3200" baseline="0" dirty="0" smtClean="0"/>
                        <a:t> ARCHITECTURE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it-IT" sz="3200" dirty="0" smtClean="0"/>
                        <a:t>SPRING CLOUD STREAM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DDDDDD"/>
                    </a:solidFill>
                  </a:tcPr>
                </a:tc>
              </a:tr>
              <a:tr h="810782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MATERIALIZED VIEW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</a:tr>
              <a:tr h="700385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strike="noStrike" dirty="0" smtClean="0"/>
                        <a:t>REST API</a:t>
                      </a:r>
                      <a:endParaRPr lang="it-IT" sz="3200" strike="noStrike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strike="noStrike" baseline="0" dirty="0" smtClean="0"/>
                        <a:t>SPRING DATA REST</a:t>
                      </a:r>
                      <a:endParaRPr lang="it-IT" sz="3200" strike="noStrike" baseline="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648627">
                <a:tc rowSpan="2"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DATA  ACCESS</a:t>
                      </a:r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RELATIONAL DATABASE</a:t>
                      </a:r>
                    </a:p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(MYSQL-H2)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DATA JPA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</a:tr>
              <a:tr h="810782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NO SQL DATABASE </a:t>
                      </a:r>
                    </a:p>
                    <a:p>
                      <a:r>
                        <a:rPr lang="it-IT" sz="3200" dirty="0" smtClean="0"/>
                        <a:t>(MONGO</a:t>
                      </a:r>
                      <a:r>
                        <a:rPr lang="it-IT" sz="3200" baseline="0" dirty="0" smtClean="0"/>
                        <a:t> DB)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MONGO DB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</a:tr>
              <a:tr h="746732">
                <a:tc gridSpan="2">
                  <a:txBody>
                    <a:bodyPr/>
                    <a:lstStyle/>
                    <a:p>
                      <a:r>
                        <a:rPr lang="it-IT" sz="3200" dirty="0" smtClean="0"/>
                        <a:t>CLOUD BASED ARCHITECTURE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CLOUD 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810782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SERVICE DISCOVERY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NETFLIX EUREKA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  <a:tr h="790513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LOAD</a:t>
                      </a:r>
                      <a:r>
                        <a:rPr lang="it-IT" sz="3200" baseline="0" dirty="0" smtClean="0"/>
                        <a:t> BALANCING</a:t>
                      </a:r>
                      <a:endParaRPr lang="it-IT" sz="3200" dirty="0" smtClean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NETFLIX RIBBON</a:t>
                      </a:r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749974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MESSAGE BROKER 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APACHE KAFKA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fullfilment</a:t>
            </a:r>
            <a:r>
              <a:rPr lang="it-IT" dirty="0" smtClean="0"/>
              <a:t>: </a:t>
            </a:r>
            <a:r>
              <a:rPr lang="it-IT" dirty="0" err="1" smtClean="0"/>
              <a:t>technology</a:t>
            </a:r>
            <a:r>
              <a:rPr lang="it-IT" dirty="0" smtClean="0"/>
              <a:t> </a:t>
            </a:r>
            <a:r>
              <a:rPr lang="it-IT" dirty="0" err="1" smtClean="0"/>
              <a:t>stack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17187027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8421960"/>
          </a:xfrm>
        </p:spPr>
        <p:txBody>
          <a:bodyPr/>
          <a:lstStyle/>
          <a:p>
            <a:pPr marL="0" indent="0">
              <a:buNone/>
            </a:pPr>
            <a:r>
              <a:rPr lang="it-IT" sz="3600" dirty="0" smtClean="0"/>
              <a:t>Spring </a:t>
            </a:r>
            <a:r>
              <a:rPr lang="it-IT" sz="3600" dirty="0" err="1" smtClean="0"/>
              <a:t>Boot</a:t>
            </a:r>
            <a:endParaRPr lang="it-IT" sz="3600" dirty="0" smtClean="0"/>
          </a:p>
          <a:p>
            <a:r>
              <a:rPr lang="en-US" sz="3600" dirty="0" smtClean="0"/>
              <a:t>Spring Boot  simplifies </a:t>
            </a:r>
            <a:r>
              <a:rPr lang="en-US" sz="3600" dirty="0"/>
              <a:t>application configuration by taking Convention over Configuration (</a:t>
            </a:r>
            <a:r>
              <a:rPr lang="en-US" sz="3600" dirty="0" err="1"/>
              <a:t>CoC</a:t>
            </a:r>
            <a:r>
              <a:rPr lang="en-US" sz="3600" dirty="0"/>
              <a:t>) in </a:t>
            </a:r>
            <a:r>
              <a:rPr lang="en-US" sz="3600" dirty="0" smtClean="0"/>
              <a:t>Spring applications. </a:t>
            </a:r>
          </a:p>
          <a:p>
            <a:r>
              <a:rPr lang="en-US" sz="3600" dirty="0" smtClean="0"/>
              <a:t>Spring Boot auto-configuration feature  provides </a:t>
            </a:r>
            <a:r>
              <a:rPr lang="en-US" sz="3600" dirty="0"/>
              <a:t>a set of default behaviors that are driven by what </a:t>
            </a:r>
            <a:r>
              <a:rPr lang="en-US" sz="3600" dirty="0" smtClean="0"/>
              <a:t>libraries are </a:t>
            </a:r>
            <a:r>
              <a:rPr lang="en-US" sz="3600" dirty="0"/>
              <a:t>on the </a:t>
            </a:r>
            <a:r>
              <a:rPr lang="en-US" sz="3600" dirty="0" err="1"/>
              <a:t>classpath</a:t>
            </a:r>
            <a:r>
              <a:rPr lang="en-US" sz="3600" dirty="0"/>
              <a:t>. </a:t>
            </a:r>
            <a:endParaRPr lang="en-US" sz="3600" dirty="0" smtClean="0"/>
          </a:p>
          <a:p>
            <a:r>
              <a:rPr lang="en-US" sz="3600" dirty="0" smtClean="0"/>
              <a:t>Spring </a:t>
            </a:r>
            <a:r>
              <a:rPr lang="en-US" sz="3600" dirty="0"/>
              <a:t>Boot </a:t>
            </a:r>
            <a:r>
              <a:rPr lang="en-US" sz="3600" dirty="0" smtClean="0"/>
              <a:t>simplifies deployment ,packaging application as an </a:t>
            </a:r>
            <a:r>
              <a:rPr lang="en-US" sz="3600" dirty="0"/>
              <a:t>executable jar containing </a:t>
            </a:r>
            <a:r>
              <a:rPr lang="en-US" sz="3600" dirty="0" smtClean="0"/>
              <a:t>an embedded </a:t>
            </a:r>
            <a:r>
              <a:rPr lang="en-US" sz="3600" dirty="0"/>
              <a:t>web container </a:t>
            </a:r>
            <a:r>
              <a:rPr lang="en-US" sz="3600" dirty="0" smtClean="0"/>
              <a:t>.</a:t>
            </a:r>
          </a:p>
          <a:p>
            <a:r>
              <a:rPr lang="en-US" sz="3600" strike="sngStrike" dirty="0" smtClean="0"/>
              <a:t>Running a Spring Boot  micro-service is so simply and need to </a:t>
            </a:r>
            <a:r>
              <a:rPr lang="en-US" sz="3600" strike="sngStrike" dirty="0"/>
              <a:t>have </a:t>
            </a:r>
            <a:r>
              <a:rPr lang="en-US" sz="3600" strike="sngStrike" dirty="0" smtClean="0"/>
              <a:t>only Java </a:t>
            </a:r>
            <a:r>
              <a:rPr lang="en-US" sz="3600" strike="sngStrike" dirty="0"/>
              <a:t>installed. </a:t>
            </a:r>
            <a:endParaRPr lang="en-US" sz="3600" strike="sngStrike" dirty="0" smtClean="0"/>
          </a:p>
          <a:p>
            <a:r>
              <a:rPr lang="en-US" sz="3600" dirty="0" smtClean="0"/>
              <a:t>To run a Spring Boot microservice need only to have Java installed.</a:t>
            </a:r>
          </a:p>
          <a:p>
            <a:r>
              <a:rPr lang="en-US" sz="3600" strike="sngStrike" dirty="0" smtClean="0"/>
              <a:t>Operation are simplified  by the </a:t>
            </a:r>
            <a:r>
              <a:rPr lang="en-US" sz="3600" strike="sngStrike" dirty="0"/>
              <a:t>executable jar format </a:t>
            </a:r>
            <a:r>
              <a:rPr lang="en-US" sz="3600" strike="sngStrike" dirty="0" smtClean="0"/>
              <a:t>which provides </a:t>
            </a:r>
            <a:r>
              <a:rPr lang="en-US" sz="3600" strike="sngStrike" dirty="0"/>
              <a:t>uniform and self-contained way </a:t>
            </a:r>
            <a:r>
              <a:rPr lang="en-US" sz="3600" strike="sngStrike" dirty="0" smtClean="0"/>
              <a:t>of packaging </a:t>
            </a:r>
            <a:r>
              <a:rPr lang="en-US" sz="3600" strike="sngStrike" dirty="0"/>
              <a:t>and running JVM applications regardless of </a:t>
            </a:r>
            <a:r>
              <a:rPr lang="en-US" sz="3600" strike="sngStrike" dirty="0" smtClean="0"/>
              <a:t>type.</a:t>
            </a:r>
            <a:endParaRPr lang="it-IT" sz="3600" strike="sngStrike" dirty="0" smtClean="0"/>
          </a:p>
          <a:p>
            <a:r>
              <a:rPr lang="en-US" sz="3600" dirty="0"/>
              <a:t>Makes easy to get a new micro-service up and running with little or no configuration while preserving the ability to customize your application.</a:t>
            </a:r>
          </a:p>
          <a:p>
            <a:pPr marL="0" indent="0"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29361662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- 1_Title Slide">
  <a:themeElements>
    <a:clrScheme name="Default - 1_Title Slid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- 1_Title Slide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Default - 1_Title Sli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Default - 1_Title and Content">
  <a:themeElements>
    <a:clrScheme name="Default - 1_Title and Conte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- 1_Title and Content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Default - 1_Title and 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8775</TotalTime>
  <Pages>0</Pages>
  <Words>7589</Words>
  <Characters>0</Characters>
  <Application>Microsoft Office PowerPoint</Application>
  <PresentationFormat>Personalizzato</PresentationFormat>
  <Lines>0</Lines>
  <Paragraphs>1388</Paragraphs>
  <Slides>79</Slides>
  <Notes>65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Titoli diapositive</vt:lpstr>
      </vt:variant>
      <vt:variant>
        <vt:i4>79</vt:i4>
      </vt:variant>
    </vt:vector>
  </HeadingPairs>
  <TitlesOfParts>
    <vt:vector size="81" baseType="lpstr">
      <vt:lpstr>Default - 1_Title Slide</vt:lpstr>
      <vt:lpstr>Default - 1_Title and Content</vt:lpstr>
      <vt:lpstr>Full lifecycle of a microservice: how to realize a fault-tolerant and reliable architecture and deliver it as a Docker container or in a Cloud environment</vt:lpstr>
      <vt:lpstr>A digital platform for a sustainable mobility</vt:lpstr>
      <vt:lpstr>Functional requirements </vt:lpstr>
      <vt:lpstr>Technical requirements</vt:lpstr>
      <vt:lpstr>Project management requirements</vt:lpstr>
      <vt:lpstr>[Microservices based architecture – «database per service» pattern]</vt:lpstr>
      <vt:lpstr>Microservices-based architecture – «database per service» pattern</vt:lpstr>
      <vt:lpstr>Requirements fullfilment: technology stack</vt:lpstr>
      <vt:lpstr>[Technology stack]</vt:lpstr>
      <vt:lpstr>[Technology stack]</vt:lpstr>
      <vt:lpstr>[Technology stack]</vt:lpstr>
      <vt:lpstr>Presentazione standard di PowerPoint</vt:lpstr>
      <vt:lpstr>Requirements fullfilment: lifecycle process</vt:lpstr>
      <vt:lpstr>Requirements fullfilment: lifecycle process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[INTEGRATION TEST]</vt:lpstr>
      <vt:lpstr>INTEGRATION TEST - Docker</vt:lpstr>
      <vt:lpstr>Docker image</vt:lpstr>
      <vt:lpstr>Docker container  </vt:lpstr>
      <vt:lpstr>INTEGRATION TEST</vt:lpstr>
      <vt:lpstr>INTEGRATION TEST </vt:lpstr>
      <vt:lpstr>INTEGRATION TEST</vt:lpstr>
      <vt:lpstr>INTEGRATION TEST</vt:lpstr>
      <vt:lpstr>INTEGRATION TEST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Presentazione standard di PowerPoint</vt:lpstr>
      <vt:lpstr>PRODUCTION</vt:lpstr>
      <vt:lpstr>PRODUCTION</vt:lpstr>
      <vt:lpstr>PRODUCTION</vt:lpstr>
      <vt:lpstr>PRODUCTION</vt:lpstr>
      <vt:lpstr>PRODUCTION</vt:lpstr>
      <vt:lpstr>PRODUCTION deploy pws </vt:lpstr>
      <vt:lpstr>Presentazione standard di PowerPoint</vt:lpstr>
      <vt:lpstr>Microservices: data consistency across services </vt:lpstr>
      <vt:lpstr>Microservices: event driven architecture </vt:lpstr>
      <vt:lpstr>Event driven architecture: system landscape</vt:lpstr>
      <vt:lpstr>Base model: topics publish and subscribe details</vt:lpstr>
      <vt:lpstr>Base model sequence diagram </vt:lpstr>
      <vt:lpstr>Event driven Architecture: implementation</vt:lpstr>
      <vt:lpstr>Event driven Architecture: implementation</vt:lpstr>
      <vt:lpstr>Event driven Architecture: implementation</vt:lpstr>
      <vt:lpstr>Event driven Architecture: record workflow</vt:lpstr>
      <vt:lpstr>Event driven Architecture: scheduler implentation</vt:lpstr>
      <vt:lpstr>Presentazione standard di PowerPoint</vt:lpstr>
      <vt:lpstr>Wiring Microservice: Service Discovery </vt:lpstr>
      <vt:lpstr>Netflix Eureka: specifications</vt:lpstr>
      <vt:lpstr>Discovery Service: Eureka server </vt:lpstr>
      <vt:lpstr>Discovery Service: service provider </vt:lpstr>
      <vt:lpstr>Discovery Service: service consumer</vt:lpstr>
      <vt:lpstr>Discovery Service: Feign client </vt:lpstr>
      <vt:lpstr>Dynamic routing and load balancing </vt:lpstr>
      <vt:lpstr>Presentazione standard di PowerPoint</vt:lpstr>
      <vt:lpstr>Dynamic routing and load balancing: Ribbon </vt:lpstr>
      <vt:lpstr>Presentazione standard di PowerPoint</vt:lpstr>
      <vt:lpstr>[PWS: service instance scale up and load balancing]</vt:lpstr>
      <vt:lpstr>PWS: service instance scale up and load balancing </vt:lpstr>
      <vt:lpstr>PWS: service instance scale up and load balancing </vt:lpstr>
      <vt:lpstr>PWS: service instance scale up and load balancing </vt:lpstr>
      <vt:lpstr>PWS: service instance scale up and load balancing </vt:lpstr>
      <vt:lpstr>Conclusions</vt:lpstr>
      <vt:lpstr>What’s next?</vt:lpstr>
      <vt:lpstr>[acknowledgments]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Poste Italiane S.P.A.</cp:lastModifiedBy>
  <cp:revision>1777</cp:revision>
  <cp:lastPrinted>2016-09-29T13:44:10Z</cp:lastPrinted>
  <dcterms:modified xsi:type="dcterms:W3CDTF">2016-10-10T16:11:57Z</dcterms:modified>
</cp:coreProperties>
</file>